
<file path=[Content_Types].xml><?xml version="1.0" encoding="utf-8"?>
<Types xmlns="http://schemas.openxmlformats.org/package/2006/content-types">
  <Override PartName="/ppt/slides/slide47.xml" ContentType="application/vnd.openxmlformats-officedocument.presentationml.slide+xml"/>
  <Override PartName="/ppt/slides/slide58.xml" ContentType="application/vnd.openxmlformats-officedocument.presentationml.slide+xml"/>
  <Override PartName="/ppt/slides/slide94.xml" ContentType="application/vnd.openxmlformats-officedocument.presentationml.slide+xml"/>
  <Override PartName="/ppt/slides/slide142.xml" ContentType="application/vnd.openxmlformats-officedocument.presentationml.slide+xml"/>
  <Override PartName="/ppt/slides/slide36.xml" ContentType="application/vnd.openxmlformats-officedocument.presentationml.slide+xml"/>
  <Override PartName="/ppt/slides/slide83.xml" ContentType="application/vnd.openxmlformats-officedocument.presentationml.slide+xml"/>
  <Override PartName="/ppt/slides/slide120.xml" ContentType="application/vnd.openxmlformats-officedocument.presentationml.slide+xml"/>
  <Override PartName="/ppt/slides/slide131.xml" ContentType="application/vnd.openxmlformats-officedocument.presentationml.slide+xml"/>
  <Override PartName="/ppt/slides/slide218.xml" ContentType="application/vnd.openxmlformats-officedocument.presentationml.slide+xml"/>
  <Override PartName="/ppt/slides/slide25.xml" ContentType="application/vnd.openxmlformats-officedocument.presentationml.slide+xml"/>
  <Override PartName="/ppt/slides/slide72.xml" ContentType="application/vnd.openxmlformats-officedocument.presentationml.slide+xml"/>
  <Override PartName="/ppt/slides/slide207.xml" ContentType="application/vnd.openxmlformats-officedocument.presentationml.slid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slides/slide169.xml" ContentType="application/vnd.openxmlformats-officedocument.presentationml.slide+xml"/>
  <Override PartName="/ppt/slides/slide221.xml" ContentType="application/vnd.openxmlformats-officedocument.presentationml.slide+xml"/>
  <Override PartName="/ppt/tableStyles.xml" ContentType="application/vnd.openxmlformats-officedocument.presentationml.tableStyles+xml"/>
  <Override PartName="/ppt/slides/slide147.xml" ContentType="application/vnd.openxmlformats-officedocument.presentationml.slide+xml"/>
  <Override PartName="/ppt/slides/slide158.xml" ContentType="application/vnd.openxmlformats-officedocument.presentationml.slide+xml"/>
  <Override PartName="/ppt/slides/slide194.xml" ContentType="application/vnd.openxmlformats-officedocument.presentationml.slide+xml"/>
  <Override PartName="/ppt/slides/slide210.xml" ContentType="application/vnd.openxmlformats-officedocument.presentationml.slide+xml"/>
  <Override PartName="/ppt/slides/slide99.xml" ContentType="application/vnd.openxmlformats-officedocument.presentationml.slide+xml"/>
  <Override PartName="/ppt/slides/slide136.xml" ContentType="application/vnd.openxmlformats-officedocument.presentationml.slide+xml"/>
  <Override PartName="/ppt/slides/slide183.xml" ContentType="application/vnd.openxmlformats-officedocument.presentationml.slide+xml"/>
  <Override PartName="/ppt/slides/slide77.xml" ContentType="application/vnd.openxmlformats-officedocument.presentationml.slide+xml"/>
  <Override PartName="/ppt/slides/slide88.xml" ContentType="application/vnd.openxmlformats-officedocument.presentationml.slide+xml"/>
  <Override PartName="/ppt/slides/slide125.xml" ContentType="application/vnd.openxmlformats-officedocument.presentationml.slide+xml"/>
  <Override PartName="/ppt/slides/slide172.xml" ContentType="application/vnd.openxmlformats-officedocument.presentationml.slide+xml"/>
  <Override PartName="/ppt/slides/slide5.xml" ContentType="application/vnd.openxmlformats-officedocument.presentationml.slide+xml"/>
  <Override PartName="/ppt/slides/slide19.xml" ContentType="application/vnd.openxmlformats-officedocument.presentationml.slide+xml"/>
  <Override PartName="/ppt/slides/slide66.xml" ContentType="application/vnd.openxmlformats-officedocument.presentationml.slide+xml"/>
  <Override PartName="/ppt/slides/slide103.xml" ContentType="application/vnd.openxmlformats-officedocument.presentationml.slide+xml"/>
  <Override PartName="/ppt/slides/slide114.xml" ContentType="application/vnd.openxmlformats-officedocument.presentationml.slide+xml"/>
  <Override PartName="/ppt/slides/slide150.xml" ContentType="application/vnd.openxmlformats-officedocument.presentationml.slide+xml"/>
  <Override PartName="/ppt/slides/slide161.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121.xml" ContentType="application/vnd.openxmlformats-officedocument.presentationml.slide+xml"/>
  <Override PartName="/ppt/slides/slide208.xml" ContentType="application/vnd.openxmlformats-officedocument.presentationml.slide+xml"/>
  <Override PartName="/ppt/slides/slide219.xml" ContentType="application/vnd.openxmlformats-officedocument.presentationml.slide+xml"/>
  <Override PartName="/ppt/presProps.xml" ContentType="application/vnd.openxmlformats-officedocument.presentationml.presProps+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s/slide44.xml" ContentType="application/vnd.openxmlformats-officedocument.presentationml.slide+xml"/>
  <Override PartName="/ppt/slides/slide62.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Override PartName="/ppt/slides/slide110.xml" ContentType="application/vnd.openxmlformats-officedocument.presentationml.slide+xml"/>
  <Override PartName="/ppt/slides/slide215.xml" ContentType="application/vnd.openxmlformats-officedocument.presentationml.slide+xml"/>
  <Override PartName="/ppt/slideLayouts/slideLayout3.xml" ContentType="application/vnd.openxmlformats-officedocument.presentationml.slideLayout+xml"/>
  <Override PartName="/ppt/presentation.xml" ContentType="application/vnd.openxmlformats-officedocument.presentationml.presentation.main+xml"/>
  <Override PartName="/ppt/slides/slide22.xml" ContentType="application/vnd.openxmlformats-officedocument.presentationml.slide+xml"/>
  <Override PartName="/ppt/slides/slide51.xml" ContentType="application/vnd.openxmlformats-officedocument.presentationml.slide+xml"/>
  <Override PartName="/ppt/slides/slide199.xml" ContentType="application/vnd.openxmlformats-officedocument.presentationml.slide+xml"/>
  <Override PartName="/ppt/slides/slide204.xml" ContentType="application/vnd.openxmlformats-officedocument.presentationml.slide+xml"/>
  <Override PartName="/docProps/app.xml" ContentType="application/vnd.openxmlformats-officedocument.extended-properties+xml"/>
  <Override PartName="/ppt/slides/slide11.xml" ContentType="application/vnd.openxmlformats-officedocument.presentationml.slide+xml"/>
  <Override PartName="/ppt/slides/slide40.xml" ContentType="application/vnd.openxmlformats-officedocument.presentationml.slide+xml"/>
  <Override PartName="/ppt/slides/slide159.xml" ContentType="application/vnd.openxmlformats-officedocument.presentationml.slide+xml"/>
  <Override PartName="/ppt/slides/slide188.xml" ContentType="application/vnd.openxmlformats-officedocument.presentationml.slide+xml"/>
  <Override PartName="/ppt/slides/slide211.xml" ContentType="application/vnd.openxmlformats-officedocument.presentationml.slide+xml"/>
  <Override PartName="/ppt/slides/slide119.xml" ContentType="application/vnd.openxmlformats-officedocument.presentationml.slide+xml"/>
  <Override PartName="/ppt/slides/slide148.xml" ContentType="application/vnd.openxmlformats-officedocument.presentationml.slide+xml"/>
  <Override PartName="/ppt/slides/slide166.xml" ContentType="application/vnd.openxmlformats-officedocument.presentationml.slide+xml"/>
  <Override PartName="/ppt/slides/slide177.xml" ContentType="application/vnd.openxmlformats-officedocument.presentationml.slide+xml"/>
  <Override PartName="/ppt/slides/slide195.xml" ContentType="application/vnd.openxmlformats-officedocument.presentationml.slide+xml"/>
  <Override PartName="/ppt/slides/slide200.xml" ContentType="application/vnd.openxmlformats-officedocument.presentationml.slide+xml"/>
  <Override PartName="/ppt/slideLayouts/slideLayout10.xml" ContentType="application/vnd.openxmlformats-officedocument.presentationml.slideLayout+xml"/>
  <Override PartName="/ppt/slides/slide89.xml" ContentType="application/vnd.openxmlformats-officedocument.presentationml.slide+xml"/>
  <Override PartName="/ppt/slides/slide108.xml" ContentType="application/vnd.openxmlformats-officedocument.presentationml.slide+xml"/>
  <Override PartName="/ppt/slides/slide126.xml" ContentType="application/vnd.openxmlformats-officedocument.presentationml.slide+xml"/>
  <Override PartName="/ppt/slides/slide137.xml" ContentType="application/vnd.openxmlformats-officedocument.presentationml.slide+xml"/>
  <Override PartName="/ppt/slides/slide155.xml" ContentType="application/vnd.openxmlformats-officedocument.presentationml.slide+xml"/>
  <Override PartName="/ppt/slides/slide173.xml" ContentType="application/vnd.openxmlformats-officedocument.presentationml.slide+xml"/>
  <Override PartName="/ppt/slides/slide184.xml" ContentType="application/vnd.openxmlformats-officedocument.presentationml.slide+xml"/>
  <Override PartName="/ppt/slides/slide49.xml" ContentType="application/vnd.openxmlformats-officedocument.presentationml.slide+xml"/>
  <Override PartName="/ppt/slides/slide78.xml" ContentType="application/vnd.openxmlformats-officedocument.presentationml.slide+xml"/>
  <Override PartName="/ppt/slides/slide96.xml" ContentType="application/vnd.openxmlformats-officedocument.presentationml.slide+xml"/>
  <Override PartName="/ppt/slides/slide115.xml" ContentType="application/vnd.openxmlformats-officedocument.presentationml.slide+xml"/>
  <Override PartName="/ppt/slides/slide144.xml" ContentType="application/vnd.openxmlformats-officedocument.presentationml.slide+xml"/>
  <Override PartName="/ppt/slides/slide162.xml" ContentType="application/vnd.openxmlformats-officedocument.presentationml.slide+xml"/>
  <Override PartName="/ppt/slides/slide191.xml" ContentType="application/vnd.openxmlformats-officedocument.presentationml.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s/slide104.xml" ContentType="application/vnd.openxmlformats-officedocument.presentationml.slide+xml"/>
  <Override PartName="/ppt/slides/slide122.xml" ContentType="application/vnd.openxmlformats-officedocument.presentationml.slide+xml"/>
  <Override PartName="/ppt/slides/slide133.xml" ContentType="application/vnd.openxmlformats-officedocument.presentationml.slide+xml"/>
  <Override PartName="/ppt/slides/slide151.xml" ContentType="application/vnd.openxmlformats-officedocument.presentationml.slide+xml"/>
  <Override PartName="/ppt/slides/slide180.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s/slide92.xml" ContentType="application/vnd.openxmlformats-officedocument.presentationml.slide+xml"/>
  <Override PartName="/ppt/slides/slide111.xml" ContentType="application/vnd.openxmlformats-officedocument.presentationml.slide+xml"/>
  <Override PartName="/ppt/slides/slide140.xml" ContentType="application/vnd.openxmlformats-officedocument.presentationml.slide+xml"/>
  <Override PartName="/ppt/slides/slide209.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slides/slide100.xml" ContentType="application/vnd.openxmlformats-officedocument.presentationml.slide+xml"/>
  <Override PartName="/ppt/slides/slide216.xml" ContentType="application/vnd.openxmlformats-officedocument.presentationml.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slides/slide189.xml" ContentType="application/vnd.openxmlformats-officedocument.presentationml.slide+xml"/>
  <Override PartName="/ppt/slides/slide205.xml" ContentType="application/vnd.openxmlformats-officedocument.presentationml.slide+xml"/>
  <Override PartName="/ppt/slides/slide12.xml" ContentType="application/vnd.openxmlformats-officedocument.presentationml.slide+xml"/>
  <Override PartName="/ppt/slides/slide30.xml" ContentType="application/vnd.openxmlformats-officedocument.presentationml.slide+xml"/>
  <Override PartName="/ppt/slides/slide149.xml" ContentType="application/vnd.openxmlformats-officedocument.presentationml.slide+xml"/>
  <Override PartName="/ppt/slides/slide178.xml" ContentType="application/vnd.openxmlformats-officedocument.presentationml.slide+xml"/>
  <Override PartName="/ppt/slides/slide196.xml" ContentType="application/vnd.openxmlformats-officedocument.presentationml.slide+xml"/>
  <Override PartName="/ppt/slides/slide212.xml" ContentType="application/vnd.openxmlformats-officedocument.presentationml.slide+xml"/>
  <Override PartName="/ppt/slideLayouts/slideLayout11.xml" ContentType="application/vnd.openxmlformats-officedocument.presentationml.slideLayout+xml"/>
  <Override PartName="/ppt/slides/slide138.xml" ContentType="application/vnd.openxmlformats-officedocument.presentationml.slide+xml"/>
  <Override PartName="/ppt/slides/slide167.xml" ContentType="application/vnd.openxmlformats-officedocument.presentationml.slide+xml"/>
  <Override PartName="/ppt/slides/slide185.xml" ContentType="application/vnd.openxmlformats-officedocument.presentationml.slide+xml"/>
  <Override PartName="/ppt/slides/slide201.xml" ContentType="application/vnd.openxmlformats-officedocument.presentationml.slide+xml"/>
  <Override PartName="/ppt/slides/slide79.xml" ContentType="application/vnd.openxmlformats-officedocument.presentationml.slide+xml"/>
  <Override PartName="/ppt/slides/slide109.xml" ContentType="application/vnd.openxmlformats-officedocument.presentationml.slide+xml"/>
  <Override PartName="/ppt/slides/slide127.xml" ContentType="application/vnd.openxmlformats-officedocument.presentationml.slide+xml"/>
  <Override PartName="/ppt/slides/slide145.xml" ContentType="application/vnd.openxmlformats-officedocument.presentationml.slide+xml"/>
  <Override PartName="/ppt/slides/slide156.xml" ContentType="application/vnd.openxmlformats-officedocument.presentationml.slide+xml"/>
  <Override PartName="/ppt/slides/slide174.xml" ContentType="application/vnd.openxmlformats-officedocument.presentationml.slide+xml"/>
  <Override PartName="/ppt/slides/slide192.xml" ContentType="application/vnd.openxmlformats-officedocument.presentationml.slide+xml"/>
  <Override PartName="/ppt/slides/slide7.xml" ContentType="application/vnd.openxmlformats-officedocument.presentationml.slide+xml"/>
  <Override PartName="/ppt/slides/slide68.xml" ContentType="application/vnd.openxmlformats-officedocument.presentationml.slide+xml"/>
  <Override PartName="/ppt/slides/slide97.xml" ContentType="application/vnd.openxmlformats-officedocument.presentationml.slide+xml"/>
  <Override PartName="/ppt/slides/slide116.xml" ContentType="application/vnd.openxmlformats-officedocument.presentationml.slide+xml"/>
  <Override PartName="/ppt/slides/slide134.xml" ContentType="application/vnd.openxmlformats-officedocument.presentationml.slide+xml"/>
  <Override PartName="/ppt/slides/slide163.xml" ContentType="application/vnd.openxmlformats-officedocument.presentationml.slide+xml"/>
  <Override PartName="/ppt/slides/slide181.xml" ContentType="application/vnd.openxmlformats-officedocument.presentationml.slide+xml"/>
  <Override PartName="/ppt/slideLayouts/slideLayout9.xml" ContentType="application/vnd.openxmlformats-officedocument.presentationml.slideLayout+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05.xml" ContentType="application/vnd.openxmlformats-officedocument.presentationml.slide+xml"/>
  <Override PartName="/ppt/slides/slide123.xml" ContentType="application/vnd.openxmlformats-officedocument.presentationml.slide+xml"/>
  <Override PartName="/ppt/slides/slide141.xml" ContentType="application/vnd.openxmlformats-officedocument.presentationml.slide+xml"/>
  <Override PartName="/ppt/slides/slide152.xml" ContentType="application/vnd.openxmlformats-officedocument.presentationml.slide+xml"/>
  <Override PartName="/ppt/slides/slide170.xml" ContentType="application/vnd.openxmlformats-officedocument.presentationml.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s/slide93.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s/slide130.xml" ContentType="application/vnd.openxmlformats-officedocument.presentationml.slide+xml"/>
  <Override PartName="/ppt/slides/slide217.xml" ContentType="application/vnd.openxmlformats-officedocument.presentationml.slide+xml"/>
  <Override PartName="/ppt/slideLayouts/slideLayout5.xml" ContentType="application/vnd.openxmlformats-officedocument.presentationml.slideLayout+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Override PartName="/ppt/slides/slide206.xml" ContentType="application/vnd.openxmlformats-officedocument.presentationml.slide+xml"/>
  <Default Extension="jpeg" ContentType="image/jpeg"/>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s/slide213.xml" ContentType="application/vnd.openxmlformats-officedocument.presentationml.slide+xml"/>
  <Override PartName="/ppt/slideLayouts/slideLayout1.xml" ContentType="application/vnd.openxmlformats-officedocument.presentationml.slideLayout+xml"/>
  <Override PartName="/ppt/slides/slide20.xml" ContentType="application/vnd.openxmlformats-officedocument.presentationml.slide+xml"/>
  <Override PartName="/ppt/slides/slide168.xml" ContentType="application/vnd.openxmlformats-officedocument.presentationml.slide+xml"/>
  <Override PartName="/ppt/slides/slide179.xml" ContentType="application/vnd.openxmlformats-officedocument.presentationml.slide+xml"/>
  <Override PartName="/ppt/slides/slide197.xml" ContentType="application/vnd.openxmlformats-officedocument.presentationml.slide+xml"/>
  <Override PartName="/ppt/slides/slide202.xml" ContentType="application/vnd.openxmlformats-officedocument.presentationml.slide+xml"/>
  <Override PartName="/ppt/slides/slide139.xml" ContentType="application/vnd.openxmlformats-officedocument.presentationml.slide+xml"/>
  <Override PartName="/ppt/slides/slide157.xml" ContentType="application/vnd.openxmlformats-officedocument.presentationml.slide+xml"/>
  <Override PartName="/ppt/slides/slide186.xml" ContentType="application/vnd.openxmlformats-officedocument.presentationml.slide+xml"/>
  <Override PartName="/ppt/slides/slide220.xml" ContentType="application/vnd.openxmlformats-officedocument.presentationml.slide+xml"/>
  <Override PartName="/ppt/slides/slide98.xml" ContentType="application/vnd.openxmlformats-officedocument.presentationml.slide+xml"/>
  <Override PartName="/ppt/slides/slide117.xml" ContentType="application/vnd.openxmlformats-officedocument.presentationml.slide+xml"/>
  <Override PartName="/ppt/slides/slide128.xml" ContentType="application/vnd.openxmlformats-officedocument.presentationml.slide+xml"/>
  <Override PartName="/ppt/slides/slide146.xml" ContentType="application/vnd.openxmlformats-officedocument.presentationml.slide+xml"/>
  <Override PartName="/ppt/slides/slide164.xml" ContentType="application/vnd.openxmlformats-officedocument.presentationml.slide+xml"/>
  <Override PartName="/ppt/slides/slide175.xml" ContentType="application/vnd.openxmlformats-officedocument.presentationml.slide+xml"/>
  <Override PartName="/ppt/slides/slide193.xml" ContentType="application/vnd.openxmlformats-officedocument.presentationml.slide+xml"/>
  <Override PartName="/ppt/slides/slide8.xml" ContentType="application/vnd.openxmlformats-officedocument.presentationml.slide+xml"/>
  <Override PartName="/ppt/slides/slide69.xml" ContentType="application/vnd.openxmlformats-officedocument.presentationml.slide+xml"/>
  <Override PartName="/ppt/slides/slide87.xml" ContentType="application/vnd.openxmlformats-officedocument.presentationml.slide+xml"/>
  <Override PartName="/ppt/slides/slide106.xml" ContentType="application/vnd.openxmlformats-officedocument.presentationml.slide+xml"/>
  <Override PartName="/ppt/slides/slide124.xml" ContentType="application/vnd.openxmlformats-officedocument.presentationml.slide+xml"/>
  <Override PartName="/ppt/slides/slide135.xml" ContentType="application/vnd.openxmlformats-officedocument.presentationml.slide+xml"/>
  <Override PartName="/ppt/slides/slide153.xml" ContentType="application/vnd.openxmlformats-officedocument.presentationml.slide+xml"/>
  <Override PartName="/ppt/slides/slide171.xml" ContentType="application/vnd.openxmlformats-officedocument.presentationml.slide+xml"/>
  <Override PartName="/ppt/slides/slide182.xml" ContentType="application/vnd.openxmlformats-officedocument.presentationml.slide+xml"/>
  <Override PartName="/ppt/slides/slide29.xml" ContentType="application/vnd.openxmlformats-officedocument.presentationml.slide+xml"/>
  <Override PartName="/ppt/slides/slide76.xml" ContentType="application/vnd.openxmlformats-officedocument.presentationml.slide+xml"/>
  <Override PartName="/ppt/slides/slide113.xml" ContentType="application/vnd.openxmlformats-officedocument.presentationml.slide+xml"/>
  <Override PartName="/ppt/slides/slide160.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102.xml" ContentType="application/vnd.openxmlformats-officedocument.presentationml.slide+xml"/>
  <Override PartName="/ppt/slideLayouts/slideLayout6.xml" ContentType="application/vnd.openxmlformats-officedocument.presentationml.slideLayout+xml"/>
  <Override PartName="/ppt/slides/slide43.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slides/slide32.xml" ContentType="application/vnd.openxmlformats-officedocument.presentationml.slide+xml"/>
  <Override PartName="/ppt/slides/slide214.xml" ContentType="application/vnd.openxmlformats-officedocument.presentationml.slide+xml"/>
  <Override PartName="/ppt/slides/slide10.xml" ContentType="application/vnd.openxmlformats-officedocument.presentationml.slide+xml"/>
  <Override PartName="/ppt/slides/slide21.xml" ContentType="application/vnd.openxmlformats-officedocument.presentationml.slide+xml"/>
  <Override PartName="/ppt/slides/slide187.xml" ContentType="application/vnd.openxmlformats-officedocument.presentationml.slide+xml"/>
  <Override PartName="/ppt/slides/slide198.xml" ContentType="application/vnd.openxmlformats-officedocument.presentationml.slide+xml"/>
  <Override PartName="/ppt/slides/slide203.xml" ContentType="application/vnd.openxmlformats-officedocument.presentationml.slide+xml"/>
  <Override PartName="/ppt/slides/slide129.xml" ContentType="application/vnd.openxmlformats-officedocument.presentationml.slide+xml"/>
  <Override PartName="/ppt/slides/slide176.xml" ContentType="application/vnd.openxmlformats-officedocument.presentationml.slide+xml"/>
  <Override PartName="/ppt/slides/slide118.xml" ContentType="application/vnd.openxmlformats-officedocument.presentationml.slide+xml"/>
  <Override PartName="/ppt/slides/slide165.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107.xml" ContentType="application/vnd.openxmlformats-officedocument.presentationml.slide+xml"/>
  <Override PartName="/ppt/slides/slide143.xml" ContentType="application/vnd.openxmlformats-officedocument.presentationml.slide+xml"/>
  <Override PartName="/ppt/slides/slide154.xml" ContentType="application/vnd.openxmlformats-officedocument.presentationml.slide+xml"/>
  <Override PartName="/ppt/slides/slide190.xml" ContentType="application/vnd.openxmlformats-officedocument.presentationml.slide+xml"/>
  <Override PartName="/ppt/viewProps.xml" ContentType="application/vnd.openxmlformats-officedocument.presentationml.viewProps+xml"/>
  <Override PartName="/ppt/slides/slide48.xml" ContentType="application/vnd.openxmlformats-officedocument.presentationml.slide+xml"/>
  <Override PartName="/ppt/slides/slide95.xml" ContentType="application/vnd.openxmlformats-officedocument.presentationml.slide+xml"/>
  <Override PartName="/ppt/slides/slide132.xml" ContentType="application/vnd.openxmlformats-officedocument.presentationml.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313" r:id="rId3"/>
    <p:sldId id="257" r:id="rId4"/>
    <p:sldId id="258" r:id="rId5"/>
    <p:sldId id="259" r:id="rId6"/>
    <p:sldId id="260" r:id="rId7"/>
    <p:sldId id="261" r:id="rId8"/>
    <p:sldId id="262" r:id="rId9"/>
    <p:sldId id="263" r:id="rId10"/>
    <p:sldId id="314" r:id="rId11"/>
    <p:sldId id="264" r:id="rId12"/>
    <p:sldId id="315" r:id="rId13"/>
    <p:sldId id="316" r:id="rId14"/>
    <p:sldId id="312" r:id="rId15"/>
    <p:sldId id="265" r:id="rId16"/>
    <p:sldId id="317" r:id="rId17"/>
    <p:sldId id="266" r:id="rId18"/>
    <p:sldId id="267" r:id="rId19"/>
    <p:sldId id="268" r:id="rId20"/>
    <p:sldId id="269" r:id="rId21"/>
    <p:sldId id="270" r:id="rId22"/>
    <p:sldId id="271" r:id="rId23"/>
    <p:sldId id="346" r:id="rId24"/>
    <p:sldId id="272" r:id="rId25"/>
    <p:sldId id="348" r:id="rId26"/>
    <p:sldId id="349" r:id="rId27"/>
    <p:sldId id="350" r:id="rId28"/>
    <p:sldId id="351" r:id="rId29"/>
    <p:sldId id="352" r:id="rId30"/>
    <p:sldId id="347" r:id="rId31"/>
    <p:sldId id="273" r:id="rId32"/>
    <p:sldId id="274" r:id="rId33"/>
    <p:sldId id="275" r:id="rId34"/>
    <p:sldId id="276" r:id="rId35"/>
    <p:sldId id="277" r:id="rId36"/>
    <p:sldId id="338" r:id="rId37"/>
    <p:sldId id="339" r:id="rId38"/>
    <p:sldId id="278" r:id="rId39"/>
    <p:sldId id="279" r:id="rId40"/>
    <p:sldId id="337" r:id="rId41"/>
    <p:sldId id="280" r:id="rId42"/>
    <p:sldId id="335" r:id="rId43"/>
    <p:sldId id="281" r:id="rId44"/>
    <p:sldId id="282" r:id="rId45"/>
    <p:sldId id="336" r:id="rId46"/>
    <p:sldId id="283" r:id="rId47"/>
    <p:sldId id="340" r:id="rId48"/>
    <p:sldId id="341" r:id="rId49"/>
    <p:sldId id="342" r:id="rId50"/>
    <p:sldId id="343" r:id="rId51"/>
    <p:sldId id="284" r:id="rId52"/>
    <p:sldId id="344" r:id="rId53"/>
    <p:sldId id="345" r:id="rId54"/>
    <p:sldId id="285" r:id="rId55"/>
    <p:sldId id="286" r:id="rId56"/>
    <p:sldId id="287" r:id="rId57"/>
    <p:sldId id="288" r:id="rId58"/>
    <p:sldId id="318" r:id="rId59"/>
    <p:sldId id="289" r:id="rId60"/>
    <p:sldId id="329" r:id="rId61"/>
    <p:sldId id="330" r:id="rId62"/>
    <p:sldId id="331" r:id="rId63"/>
    <p:sldId id="332" r:id="rId64"/>
    <p:sldId id="333" r:id="rId65"/>
    <p:sldId id="290" r:id="rId66"/>
    <p:sldId id="294" r:id="rId67"/>
    <p:sldId id="321" r:id="rId68"/>
    <p:sldId id="291" r:id="rId69"/>
    <p:sldId id="322" r:id="rId70"/>
    <p:sldId id="323" r:id="rId71"/>
    <p:sldId id="324" r:id="rId72"/>
    <p:sldId id="325" r:id="rId73"/>
    <p:sldId id="328" r:id="rId74"/>
    <p:sldId id="293" r:id="rId75"/>
    <p:sldId id="319" r:id="rId76"/>
    <p:sldId id="295" r:id="rId77"/>
    <p:sldId id="320" r:id="rId78"/>
    <p:sldId id="296" r:id="rId79"/>
    <p:sldId id="297" r:id="rId80"/>
    <p:sldId id="298" r:id="rId81"/>
    <p:sldId id="299" r:id="rId82"/>
    <p:sldId id="300" r:id="rId83"/>
    <p:sldId id="301" r:id="rId84"/>
    <p:sldId id="302" r:id="rId85"/>
    <p:sldId id="427" r:id="rId86"/>
    <p:sldId id="428" r:id="rId87"/>
    <p:sldId id="429" r:id="rId88"/>
    <p:sldId id="430" r:id="rId89"/>
    <p:sldId id="431" r:id="rId90"/>
    <p:sldId id="303" r:id="rId91"/>
    <p:sldId id="304" r:id="rId92"/>
    <p:sldId id="305" r:id="rId93"/>
    <p:sldId id="432" r:id="rId94"/>
    <p:sldId id="433" r:id="rId95"/>
    <p:sldId id="434" r:id="rId96"/>
    <p:sldId id="435" r:id="rId97"/>
    <p:sldId id="436" r:id="rId98"/>
    <p:sldId id="437" r:id="rId99"/>
    <p:sldId id="438" r:id="rId100"/>
    <p:sldId id="306" r:id="rId101"/>
    <p:sldId id="307" r:id="rId102"/>
    <p:sldId id="308" r:id="rId103"/>
    <p:sldId id="309" r:id="rId104"/>
    <p:sldId id="310" r:id="rId105"/>
    <p:sldId id="311" r:id="rId106"/>
    <p:sldId id="334" r:id="rId107"/>
    <p:sldId id="353" r:id="rId108"/>
    <p:sldId id="354" r:id="rId109"/>
    <p:sldId id="357" r:id="rId110"/>
    <p:sldId id="355" r:id="rId111"/>
    <p:sldId id="356" r:id="rId112"/>
    <p:sldId id="358" r:id="rId113"/>
    <p:sldId id="359" r:id="rId114"/>
    <p:sldId id="360" r:id="rId115"/>
    <p:sldId id="361" r:id="rId116"/>
    <p:sldId id="362" r:id="rId117"/>
    <p:sldId id="363" r:id="rId118"/>
    <p:sldId id="364" r:id="rId119"/>
    <p:sldId id="366" r:id="rId120"/>
    <p:sldId id="365" r:id="rId121"/>
    <p:sldId id="367" r:id="rId122"/>
    <p:sldId id="368" r:id="rId123"/>
    <p:sldId id="369" r:id="rId124"/>
    <p:sldId id="370" r:id="rId125"/>
    <p:sldId id="384" r:id="rId126"/>
    <p:sldId id="371" r:id="rId127"/>
    <p:sldId id="386" r:id="rId128"/>
    <p:sldId id="387" r:id="rId129"/>
    <p:sldId id="372" r:id="rId130"/>
    <p:sldId id="373" r:id="rId131"/>
    <p:sldId id="374" r:id="rId132"/>
    <p:sldId id="376" r:id="rId133"/>
    <p:sldId id="375" r:id="rId134"/>
    <p:sldId id="377" r:id="rId135"/>
    <p:sldId id="385" r:id="rId136"/>
    <p:sldId id="378" r:id="rId137"/>
    <p:sldId id="379" r:id="rId138"/>
    <p:sldId id="380" r:id="rId139"/>
    <p:sldId id="381" r:id="rId140"/>
    <p:sldId id="382" r:id="rId141"/>
    <p:sldId id="383" r:id="rId142"/>
    <p:sldId id="388" r:id="rId143"/>
    <p:sldId id="389" r:id="rId144"/>
    <p:sldId id="390" r:id="rId145"/>
    <p:sldId id="391" r:id="rId146"/>
    <p:sldId id="392" r:id="rId147"/>
    <p:sldId id="393" r:id="rId148"/>
    <p:sldId id="406" r:id="rId149"/>
    <p:sldId id="407" r:id="rId150"/>
    <p:sldId id="408" r:id="rId151"/>
    <p:sldId id="409" r:id="rId152"/>
    <p:sldId id="411" r:id="rId153"/>
    <p:sldId id="410" r:id="rId154"/>
    <p:sldId id="412" r:id="rId155"/>
    <p:sldId id="413" r:id="rId156"/>
    <p:sldId id="394" r:id="rId157"/>
    <p:sldId id="395" r:id="rId158"/>
    <p:sldId id="396" r:id="rId159"/>
    <p:sldId id="397" r:id="rId160"/>
    <p:sldId id="398" r:id="rId161"/>
    <p:sldId id="399" r:id="rId162"/>
    <p:sldId id="400" r:id="rId163"/>
    <p:sldId id="401" r:id="rId164"/>
    <p:sldId id="402" r:id="rId165"/>
    <p:sldId id="403" r:id="rId166"/>
    <p:sldId id="404" r:id="rId167"/>
    <p:sldId id="405" r:id="rId168"/>
    <p:sldId id="414" r:id="rId169"/>
    <p:sldId id="415" r:id="rId170"/>
    <p:sldId id="419" r:id="rId171"/>
    <p:sldId id="416" r:id="rId172"/>
    <p:sldId id="417" r:id="rId173"/>
    <p:sldId id="418" r:id="rId174"/>
    <p:sldId id="420" r:id="rId175"/>
    <p:sldId id="421" r:id="rId176"/>
    <p:sldId id="422" r:id="rId177"/>
    <p:sldId id="423" r:id="rId178"/>
    <p:sldId id="424" r:id="rId179"/>
    <p:sldId id="425" r:id="rId180"/>
    <p:sldId id="426" r:id="rId181"/>
    <p:sldId id="441" r:id="rId182"/>
    <p:sldId id="439" r:id="rId183"/>
    <p:sldId id="440" r:id="rId184"/>
    <p:sldId id="442" r:id="rId185"/>
    <p:sldId id="443" r:id="rId186"/>
    <p:sldId id="444" r:id="rId187"/>
    <p:sldId id="445" r:id="rId188"/>
    <p:sldId id="446" r:id="rId189"/>
    <p:sldId id="447" r:id="rId190"/>
    <p:sldId id="448" r:id="rId191"/>
    <p:sldId id="449" r:id="rId192"/>
    <p:sldId id="450" r:id="rId193"/>
    <p:sldId id="451" r:id="rId194"/>
    <p:sldId id="454" r:id="rId195"/>
    <p:sldId id="452" r:id="rId196"/>
    <p:sldId id="453" r:id="rId197"/>
    <p:sldId id="455" r:id="rId198"/>
    <p:sldId id="456" r:id="rId199"/>
    <p:sldId id="457" r:id="rId200"/>
    <p:sldId id="458" r:id="rId201"/>
    <p:sldId id="459" r:id="rId202"/>
    <p:sldId id="460" r:id="rId203"/>
    <p:sldId id="461" r:id="rId204"/>
    <p:sldId id="462" r:id="rId205"/>
    <p:sldId id="463" r:id="rId206"/>
    <p:sldId id="464" r:id="rId207"/>
    <p:sldId id="465" r:id="rId208"/>
    <p:sldId id="468" r:id="rId209"/>
    <p:sldId id="466" r:id="rId210"/>
    <p:sldId id="467" r:id="rId211"/>
    <p:sldId id="469" r:id="rId212"/>
    <p:sldId id="470" r:id="rId213"/>
    <p:sldId id="475" r:id="rId214"/>
    <p:sldId id="471" r:id="rId215"/>
    <p:sldId id="472" r:id="rId216"/>
    <p:sldId id="473" r:id="rId217"/>
    <p:sldId id="474" r:id="rId218"/>
    <p:sldId id="476" r:id="rId219"/>
    <p:sldId id="477" r:id="rId220"/>
    <p:sldId id="478" r:id="rId221"/>
    <p:sldId id="479" r:id="rId22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p:cViewPr varScale="1">
        <p:scale>
          <a:sx n="68" d="100"/>
          <a:sy n="68" d="100"/>
        </p:scale>
        <p:origin x="-1446" y="-96"/>
      </p:cViewPr>
      <p:guideLst>
        <p:guide orient="horz" pos="216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tableStyles" Target="tableStyle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11" Type="http://schemas.openxmlformats.org/officeDocument/2006/relationships/slide" Target="slides/slide210.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slide" Target="slides/slide170.xml"/><Relationship Id="rId176" Type="http://schemas.openxmlformats.org/officeDocument/2006/relationships/slide" Target="slides/slide175.xml"/><Relationship Id="rId192" Type="http://schemas.openxmlformats.org/officeDocument/2006/relationships/slide" Target="slides/slide191.xml"/><Relationship Id="rId197" Type="http://schemas.openxmlformats.org/officeDocument/2006/relationships/slide" Target="slides/slide196.xml"/><Relationship Id="rId206" Type="http://schemas.openxmlformats.org/officeDocument/2006/relationships/slide" Target="slides/slide205.xml"/><Relationship Id="rId201" Type="http://schemas.openxmlformats.org/officeDocument/2006/relationships/slide" Target="slides/slide200.xml"/><Relationship Id="rId222" Type="http://schemas.openxmlformats.org/officeDocument/2006/relationships/slide" Target="slides/slide221.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82" Type="http://schemas.openxmlformats.org/officeDocument/2006/relationships/slide" Target="slides/slide181.xml"/><Relationship Id="rId187" Type="http://schemas.openxmlformats.org/officeDocument/2006/relationships/slide" Target="slides/slide186.xml"/><Relationship Id="rId217" Type="http://schemas.openxmlformats.org/officeDocument/2006/relationships/slide" Target="slides/slide216.xml"/><Relationship Id="rId1" Type="http://schemas.openxmlformats.org/officeDocument/2006/relationships/slideMaster" Target="slideMasters/slideMaster1.xml"/><Relationship Id="rId6" Type="http://schemas.openxmlformats.org/officeDocument/2006/relationships/slide" Target="slides/slide5.xml"/><Relationship Id="rId212" Type="http://schemas.openxmlformats.org/officeDocument/2006/relationships/slide" Target="slides/slide211.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172" Type="http://schemas.openxmlformats.org/officeDocument/2006/relationships/slide" Target="slides/slide171.xml"/><Relationship Id="rId193" Type="http://schemas.openxmlformats.org/officeDocument/2006/relationships/slide" Target="slides/slide192.xml"/><Relationship Id="rId202" Type="http://schemas.openxmlformats.org/officeDocument/2006/relationships/slide" Target="slides/slide201.xml"/><Relationship Id="rId207" Type="http://schemas.openxmlformats.org/officeDocument/2006/relationships/slide" Target="slides/slide206.xml"/><Relationship Id="rId223" Type="http://schemas.openxmlformats.org/officeDocument/2006/relationships/presProps" Target="pres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13" Type="http://schemas.openxmlformats.org/officeDocument/2006/relationships/slide" Target="slides/slide212.xml"/><Relationship Id="rId218" Type="http://schemas.openxmlformats.org/officeDocument/2006/relationships/slide" Target="slides/slide217.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slide" Target="slides/slide202.xml"/><Relationship Id="rId208" Type="http://schemas.openxmlformats.org/officeDocument/2006/relationships/slide" Target="slides/slide207.xml"/><Relationship Id="rId19" Type="http://schemas.openxmlformats.org/officeDocument/2006/relationships/slide" Target="slides/slide18.xml"/><Relationship Id="rId224" Type="http://schemas.openxmlformats.org/officeDocument/2006/relationships/viewProps" Target="viewProps.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219" Type="http://schemas.openxmlformats.org/officeDocument/2006/relationships/slide" Target="slides/slide218.xml"/><Relationship Id="rId3" Type="http://schemas.openxmlformats.org/officeDocument/2006/relationships/slide" Target="slides/slide2.xml"/><Relationship Id="rId214" Type="http://schemas.openxmlformats.org/officeDocument/2006/relationships/slide" Target="slides/slide213.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slide" Target="slides/slide219.xml"/><Relationship Id="rId225" Type="http://schemas.openxmlformats.org/officeDocument/2006/relationships/theme" Target="theme/theme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IN"/>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p>
            <a:fld id="{FCA9286F-15C1-4423-AFD4-C96A1DA34D53}" type="datetimeFigureOut">
              <a:rPr lang="en-US" smtClean="0"/>
              <a:pPr/>
              <a:t>10-Apr-23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C7EE903-DCCF-4BE5-AC36-CCB249645E35}" type="slidenum">
              <a:rPr lang="en-IN" smtClean="0"/>
              <a:pPr/>
              <a:t>‹#›</a:t>
            </a:fld>
            <a:endParaRPr lang="en-I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FCA9286F-15C1-4423-AFD4-C96A1DA34D53}" type="datetimeFigureOut">
              <a:rPr lang="en-US" smtClean="0"/>
              <a:pPr/>
              <a:t>10-Apr-23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C7EE903-DCCF-4BE5-AC36-CCB249645E35}" type="slidenum">
              <a:rPr lang="en-IN" smtClean="0"/>
              <a:pPr/>
              <a:t>‹#›</a:t>
            </a:fld>
            <a:endParaRPr lang="en-I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FCA9286F-15C1-4423-AFD4-C96A1DA34D53}" type="datetimeFigureOut">
              <a:rPr lang="en-US" smtClean="0"/>
              <a:pPr/>
              <a:t>10-Apr-23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C7EE903-DCCF-4BE5-AC36-CCB249645E35}" type="slidenum">
              <a:rPr lang="en-IN" smtClean="0"/>
              <a:pPr/>
              <a:t>‹#›</a:t>
            </a:fld>
            <a:endParaRPr lang="en-I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FCA9286F-15C1-4423-AFD4-C96A1DA34D53}" type="datetimeFigureOut">
              <a:rPr lang="en-US" smtClean="0"/>
              <a:pPr/>
              <a:t>10-Apr-23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C7EE903-DCCF-4BE5-AC36-CCB249645E35}" type="slidenum">
              <a:rPr lang="en-IN" smtClean="0"/>
              <a:pPr/>
              <a:t>‹#›</a:t>
            </a:fld>
            <a:endParaRPr lang="en-I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IN"/>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CA9286F-15C1-4423-AFD4-C96A1DA34D53}" type="datetimeFigureOut">
              <a:rPr lang="en-US" smtClean="0"/>
              <a:pPr/>
              <a:t>10-Apr-23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C7EE903-DCCF-4BE5-AC36-CCB249645E35}" type="slidenum">
              <a:rPr lang="en-IN" smtClean="0"/>
              <a:pPr/>
              <a:t>‹#›</a:t>
            </a:fld>
            <a:endParaRPr lang="en-I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p:txBody>
          <a:bodyPr/>
          <a:lstStyle/>
          <a:p>
            <a:fld id="{FCA9286F-15C1-4423-AFD4-C96A1DA34D53}" type="datetimeFigureOut">
              <a:rPr lang="en-US" smtClean="0"/>
              <a:pPr/>
              <a:t>10-Apr-23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C7EE903-DCCF-4BE5-AC36-CCB249645E35}" type="slidenum">
              <a:rPr lang="en-IN" smtClean="0"/>
              <a:pPr/>
              <a:t>‹#›</a:t>
            </a:fld>
            <a:endParaRPr lang="en-I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IN"/>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p:txBody>
          <a:bodyPr/>
          <a:lstStyle/>
          <a:p>
            <a:fld id="{FCA9286F-15C1-4423-AFD4-C96A1DA34D53}" type="datetimeFigureOut">
              <a:rPr lang="en-US" smtClean="0"/>
              <a:pPr/>
              <a:t>10-Apr-23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FC7EE903-DCCF-4BE5-AC36-CCB249645E35}" type="slidenum">
              <a:rPr lang="en-IN" smtClean="0"/>
              <a:pPr/>
              <a:t>‹#›</a:t>
            </a:fld>
            <a:endParaRPr lang="en-I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p>
            <a:fld id="{FCA9286F-15C1-4423-AFD4-C96A1DA34D53}" type="datetimeFigureOut">
              <a:rPr lang="en-US" smtClean="0"/>
              <a:pPr/>
              <a:t>10-Apr-23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FC7EE903-DCCF-4BE5-AC36-CCB249645E35}" type="slidenum">
              <a:rPr lang="en-IN" smtClean="0"/>
              <a:pPr/>
              <a:t>‹#›</a:t>
            </a:fld>
            <a:endParaRPr lang="en-I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CA9286F-15C1-4423-AFD4-C96A1DA34D53}" type="datetimeFigureOut">
              <a:rPr lang="en-US" smtClean="0"/>
              <a:pPr/>
              <a:t>10-Apr-23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FC7EE903-DCCF-4BE5-AC36-CCB249645E35}" type="slidenum">
              <a:rPr lang="en-IN" smtClean="0"/>
              <a:pPr/>
              <a:t>‹#›</a:t>
            </a:fld>
            <a:endParaRPr lang="en-I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IN"/>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CA9286F-15C1-4423-AFD4-C96A1DA34D53}" type="datetimeFigureOut">
              <a:rPr lang="en-US" smtClean="0"/>
              <a:pPr/>
              <a:t>10-Apr-23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C7EE903-DCCF-4BE5-AC36-CCB249645E35}" type="slidenum">
              <a:rPr lang="en-IN" smtClean="0"/>
              <a:pPr/>
              <a:t>‹#›</a:t>
            </a:fld>
            <a:endParaRPr lang="en-I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IN"/>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CA9286F-15C1-4423-AFD4-C96A1DA34D53}" type="datetimeFigureOut">
              <a:rPr lang="en-US" smtClean="0"/>
              <a:pPr/>
              <a:t>10-Apr-23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C7EE903-DCCF-4BE5-AC36-CCB249645E35}" type="slidenum">
              <a:rPr lang="en-IN" smtClean="0"/>
              <a:pPr/>
              <a:t>‹#›</a:t>
            </a:fld>
            <a:endParaRPr lang="en-I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IN"/>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CA9286F-15C1-4423-AFD4-C96A1DA34D53}" type="datetimeFigureOut">
              <a:rPr lang="en-US" smtClean="0"/>
              <a:pPr/>
              <a:t>10-Apr-23</a:t>
            </a:fld>
            <a:endParaRPr lang="en-IN"/>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C7EE903-DCCF-4BE5-AC36-CCB249645E35}" type="slidenum">
              <a:rPr lang="en-IN" smtClean="0"/>
              <a:pPr/>
              <a:t>‹#›</a:t>
            </a:fld>
            <a:endParaRPr lang="en-I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hyperlink" Target="https://www.w3schools.com/css/css3_flexbox.asp" TargetMode="External"/><Relationship Id="rId2" Type="http://schemas.openxmlformats.org/officeDocument/2006/relationships/hyperlink" Target="https://www.w3schools.com/css/css_positioning.asp" TargetMode="Externa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www.w3schools.com/css/css_pseudo_classes.asp" TargetMode="External"/><Relationship Id="rId2" Type="http://schemas.openxmlformats.org/officeDocument/2006/relationships/hyperlink" Target="https://www.w3schools.com/css/css_combinators.asp" TargetMode="External"/><Relationship Id="rId1" Type="http://schemas.openxmlformats.org/officeDocument/2006/relationships/slideLayout" Target="../slideLayouts/slideLayout2.xml"/><Relationship Id="rId5" Type="http://schemas.openxmlformats.org/officeDocument/2006/relationships/hyperlink" Target="https://www.w3schools.com/css/css_attribute_selectors.asp" TargetMode="External"/><Relationship Id="rId4" Type="http://schemas.openxmlformats.org/officeDocument/2006/relationships/hyperlink" Target="https://www.w3schools.com/css/css_pseudo_elements.asp" TargetMode="Externa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CSS</a:t>
            </a:r>
            <a:br>
              <a:rPr lang="en-US" dirty="0" smtClean="0"/>
            </a:br>
            <a:r>
              <a:rPr lang="en-US" dirty="0" smtClean="0"/>
              <a:t>(CSS stands for Cascading Style Sheets)</a:t>
            </a:r>
            <a:br>
              <a:rPr lang="en-US" dirty="0" smtClean="0"/>
            </a:br>
            <a:endParaRPr lang="en-IN" dirty="0"/>
          </a:p>
        </p:txBody>
      </p:sp>
      <p:sp>
        <p:nvSpPr>
          <p:cNvPr id="3" name="Subtitle 2"/>
          <p:cNvSpPr>
            <a:spLocks noGrp="1"/>
          </p:cNvSpPr>
          <p:nvPr>
            <p:ph type="subTitle" idx="1"/>
          </p:nvPr>
        </p:nvSpPr>
        <p:spPr/>
        <p:txBody>
          <a:bodyPr/>
          <a:lstStyle/>
          <a:p>
            <a:endParaRPr lang="en-IN"/>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2050" name="Picture 2"/>
          <p:cNvPicPr>
            <a:picLocks noChangeAspect="1" noChangeArrowheads="1"/>
          </p:cNvPicPr>
          <p:nvPr/>
        </p:nvPicPr>
        <p:blipFill>
          <a:blip r:embed="rId2"/>
          <a:srcRect/>
          <a:stretch>
            <a:fillRect/>
          </a:stretch>
        </p:blipFill>
        <p:spPr bwMode="auto">
          <a:xfrm>
            <a:off x="376238" y="428604"/>
            <a:ext cx="8391525" cy="5786478"/>
          </a:xfrm>
          <a:prstGeom prst="rect">
            <a:avLst/>
          </a:prstGeom>
          <a:noFill/>
          <a:ln w="9525">
            <a:noFill/>
            <a:miter lim="800000"/>
            <a:headEnd/>
            <a:tailEnd/>
          </a:ln>
          <a:effectLst/>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Contextual </a:t>
            </a:r>
            <a:r>
              <a:rPr lang="en-US" dirty="0" err="1" smtClean="0"/>
              <a:t>Selectros</a:t>
            </a:r>
            <a:endParaRPr lang="en-IN" dirty="0"/>
          </a:p>
        </p:txBody>
      </p:sp>
      <p:sp>
        <p:nvSpPr>
          <p:cNvPr id="3" name="Content Placeholder 2"/>
          <p:cNvSpPr>
            <a:spLocks noGrp="1"/>
          </p:cNvSpPr>
          <p:nvPr>
            <p:ph idx="1"/>
          </p:nvPr>
        </p:nvSpPr>
        <p:spPr/>
        <p:txBody>
          <a:bodyPr/>
          <a:lstStyle/>
          <a:p>
            <a:endParaRPr lang="en-IN"/>
          </a:p>
        </p:txBody>
      </p:sp>
      <p:pic>
        <p:nvPicPr>
          <p:cNvPr id="28674" name="Picture 2"/>
          <p:cNvPicPr>
            <a:picLocks noChangeAspect="1" noChangeArrowheads="1"/>
          </p:cNvPicPr>
          <p:nvPr/>
        </p:nvPicPr>
        <p:blipFill>
          <a:blip r:embed="rId2"/>
          <a:srcRect/>
          <a:stretch>
            <a:fillRect/>
          </a:stretch>
        </p:blipFill>
        <p:spPr bwMode="auto">
          <a:xfrm>
            <a:off x="200803" y="1785926"/>
            <a:ext cx="8728915" cy="4214842"/>
          </a:xfrm>
          <a:prstGeom prst="rect">
            <a:avLst/>
          </a:prstGeom>
          <a:noFill/>
          <a:ln w="9525">
            <a:noFill/>
            <a:miter lim="800000"/>
            <a:headEnd/>
            <a:tailEnd/>
          </a:ln>
          <a:effectLst/>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normAutofit fontScale="92500" lnSpcReduction="20000"/>
          </a:bodyPr>
          <a:lstStyle/>
          <a:p>
            <a:pPr algn="just"/>
            <a:r>
              <a:rPr lang="en-IN" dirty="0"/>
              <a:t>A </a:t>
            </a:r>
            <a:r>
              <a:rPr lang="en-IN" b="1" dirty="0"/>
              <a:t>contextual selector (in CSS3 also called </a:t>
            </a:r>
            <a:r>
              <a:rPr lang="en-IN" b="1" dirty="0" err="1"/>
              <a:t>combinators</a:t>
            </a:r>
            <a:r>
              <a:rPr lang="en-IN" b="1" dirty="0"/>
              <a:t>) </a:t>
            </a:r>
            <a:r>
              <a:rPr lang="en-IN" dirty="0"/>
              <a:t>allows you to select </a:t>
            </a:r>
            <a:r>
              <a:rPr lang="en-IN" dirty="0" smtClean="0"/>
              <a:t>elements based </a:t>
            </a:r>
            <a:r>
              <a:rPr lang="en-IN" dirty="0"/>
              <a:t>on their </a:t>
            </a:r>
            <a:r>
              <a:rPr lang="en-IN" i="1" dirty="0"/>
              <a:t>ancestors, descendants, or siblings. </a:t>
            </a:r>
            <a:endParaRPr lang="en-IN" i="1" dirty="0" smtClean="0"/>
          </a:p>
          <a:p>
            <a:pPr algn="just"/>
            <a:r>
              <a:rPr lang="en-IN" i="1" dirty="0" smtClean="0"/>
              <a:t>That </a:t>
            </a:r>
            <a:r>
              <a:rPr lang="en-IN" i="1" dirty="0"/>
              <a:t>is, it selects </a:t>
            </a:r>
            <a:r>
              <a:rPr lang="en-IN" i="1" dirty="0" smtClean="0"/>
              <a:t>elements </a:t>
            </a:r>
            <a:r>
              <a:rPr lang="en-IN" dirty="0" smtClean="0"/>
              <a:t>based </a:t>
            </a:r>
            <a:r>
              <a:rPr lang="en-IN" dirty="0"/>
              <a:t>on their context or their relation to other elements in the document tree.</a:t>
            </a:r>
          </a:p>
          <a:p>
            <a:pPr algn="just"/>
            <a:r>
              <a:rPr lang="en-IN" dirty="0"/>
              <a:t>While some of these contextual selectors are used relatively infrequently, almost </a:t>
            </a:r>
            <a:r>
              <a:rPr lang="en-IN" dirty="0" smtClean="0"/>
              <a:t>all web </a:t>
            </a:r>
            <a:r>
              <a:rPr lang="en-IN" dirty="0"/>
              <a:t>authors find themselves using descendant selectors.</a:t>
            </a: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normAutofit/>
          </a:bodyPr>
          <a:lstStyle/>
          <a:p>
            <a:r>
              <a:rPr lang="en-IN" dirty="0" smtClean="0"/>
              <a:t>A </a:t>
            </a:r>
            <a:r>
              <a:rPr lang="en-IN" b="1" dirty="0"/>
              <a:t>descendant selector </a:t>
            </a:r>
            <a:r>
              <a:rPr lang="en-IN" dirty="0"/>
              <a:t>matches all elements that are contained within </a:t>
            </a:r>
            <a:r>
              <a:rPr lang="en-IN" dirty="0" smtClean="0"/>
              <a:t>another element</a:t>
            </a:r>
            <a:r>
              <a:rPr lang="en-IN" dirty="0"/>
              <a:t>. </a:t>
            </a:r>
            <a:endParaRPr lang="en-IN" dirty="0" smtClean="0"/>
          </a:p>
          <a:p>
            <a:r>
              <a:rPr lang="en-IN" dirty="0" smtClean="0"/>
              <a:t>The </a:t>
            </a:r>
            <a:r>
              <a:rPr lang="en-IN" dirty="0"/>
              <a:t>character used to indicate descendant selection is the space character.</a:t>
            </a:r>
          </a:p>
          <a:p>
            <a:r>
              <a:rPr lang="en-IN" dirty="0"/>
              <a:t>Figure </a:t>
            </a:r>
            <a:r>
              <a:rPr lang="en-IN" dirty="0" smtClean="0"/>
              <a:t> </a:t>
            </a:r>
            <a:r>
              <a:rPr lang="en-IN" dirty="0"/>
              <a:t>illustrates the syntax and usage of the syntax of the </a:t>
            </a:r>
            <a:r>
              <a:rPr lang="en-IN" dirty="0" smtClean="0"/>
              <a:t>descendant selector</a:t>
            </a:r>
            <a:r>
              <a:rPr lang="en-IN" dirty="0"/>
              <a:t>.</a:t>
            </a:r>
          </a:p>
        </p:txBody>
      </p:sp>
      <p:pic>
        <p:nvPicPr>
          <p:cNvPr id="4" name="Picture 2"/>
          <p:cNvPicPr>
            <a:picLocks noChangeAspect="1" noChangeArrowheads="1"/>
          </p:cNvPicPr>
          <p:nvPr/>
        </p:nvPicPr>
        <p:blipFill>
          <a:blip r:embed="rId2"/>
          <a:srcRect/>
          <a:stretch>
            <a:fillRect/>
          </a:stretch>
        </p:blipFill>
        <p:spPr bwMode="auto">
          <a:xfrm>
            <a:off x="3786183" y="5000636"/>
            <a:ext cx="5357818" cy="1857364"/>
          </a:xfrm>
          <a:prstGeom prst="rect">
            <a:avLst/>
          </a:prstGeom>
          <a:noFill/>
          <a:ln w="9525">
            <a:noFill/>
            <a:miter lim="800000"/>
            <a:headEnd/>
            <a:tailEnd/>
          </a:ln>
          <a:effectLst/>
        </p:spPr>
      </p:pic>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29698" name="Picture 2"/>
          <p:cNvPicPr>
            <a:picLocks noChangeAspect="1" noChangeArrowheads="1"/>
          </p:cNvPicPr>
          <p:nvPr/>
        </p:nvPicPr>
        <p:blipFill>
          <a:blip r:embed="rId2"/>
          <a:srcRect/>
          <a:stretch>
            <a:fillRect/>
          </a:stretch>
        </p:blipFill>
        <p:spPr bwMode="auto">
          <a:xfrm>
            <a:off x="285721" y="1071546"/>
            <a:ext cx="8858280" cy="5072098"/>
          </a:xfrm>
          <a:prstGeom prst="rect">
            <a:avLst/>
          </a:prstGeom>
          <a:noFill/>
          <a:ln w="9525">
            <a:noFill/>
            <a:miter lim="800000"/>
            <a:headEnd/>
            <a:tailEnd/>
          </a:ln>
          <a:effectLst/>
        </p:spPr>
      </p:pic>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30722" name="Picture 2"/>
          <p:cNvPicPr>
            <a:picLocks noChangeAspect="1" noChangeArrowheads="1"/>
          </p:cNvPicPr>
          <p:nvPr/>
        </p:nvPicPr>
        <p:blipFill>
          <a:blip r:embed="rId2"/>
          <a:srcRect/>
          <a:stretch>
            <a:fillRect/>
          </a:stretch>
        </p:blipFill>
        <p:spPr bwMode="auto">
          <a:xfrm>
            <a:off x="109961" y="500042"/>
            <a:ext cx="8819757" cy="6072229"/>
          </a:xfrm>
          <a:prstGeom prst="rect">
            <a:avLst/>
          </a:prstGeom>
          <a:noFill/>
          <a:ln w="9525">
            <a:noFill/>
            <a:miter lim="800000"/>
            <a:headEnd/>
            <a:tailEnd/>
          </a:ln>
          <a:effectLst/>
        </p:spPr>
      </p:pic>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31746" name="Picture 2"/>
          <p:cNvPicPr>
            <a:picLocks noChangeAspect="1" noChangeArrowheads="1"/>
          </p:cNvPicPr>
          <p:nvPr/>
        </p:nvPicPr>
        <p:blipFill>
          <a:blip r:embed="rId2"/>
          <a:srcRect/>
          <a:stretch>
            <a:fillRect/>
          </a:stretch>
        </p:blipFill>
        <p:spPr bwMode="auto">
          <a:xfrm>
            <a:off x="357158" y="1357298"/>
            <a:ext cx="7999533" cy="3857643"/>
          </a:xfrm>
          <a:prstGeom prst="rect">
            <a:avLst/>
          </a:prstGeom>
          <a:noFill/>
          <a:ln w="9525">
            <a:noFill/>
            <a:miter lim="800000"/>
            <a:headEnd/>
            <a:tailEnd/>
          </a:ln>
          <a:effectLst/>
        </p:spPr>
      </p:pic>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1266" name="Picture 2"/>
          <p:cNvPicPr>
            <a:picLocks noChangeAspect="1" noChangeArrowheads="1"/>
          </p:cNvPicPr>
          <p:nvPr/>
        </p:nvPicPr>
        <p:blipFill>
          <a:blip r:embed="rId2"/>
          <a:srcRect/>
          <a:stretch>
            <a:fillRect/>
          </a:stretch>
        </p:blipFill>
        <p:spPr bwMode="auto">
          <a:xfrm>
            <a:off x="0" y="714356"/>
            <a:ext cx="8786841" cy="5429288"/>
          </a:xfrm>
          <a:prstGeom prst="rect">
            <a:avLst/>
          </a:prstGeom>
          <a:noFill/>
          <a:ln w="9525">
            <a:noFill/>
            <a:miter lim="800000"/>
            <a:headEnd/>
            <a:tailEnd/>
          </a:ln>
          <a:effectLst/>
        </p:spPr>
      </p:pic>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Advanced CSS</a:t>
            </a:r>
            <a:endParaRPr lang="en-US" dirty="0"/>
          </a:p>
        </p:txBody>
      </p:sp>
      <p:sp>
        <p:nvSpPr>
          <p:cNvPr id="3" name="Content Placeholder 2"/>
          <p:cNvSpPr>
            <a:spLocks noGrp="1"/>
          </p:cNvSpPr>
          <p:nvPr>
            <p:ph idx="1"/>
          </p:nvPr>
        </p:nvSpPr>
        <p:spPr/>
        <p:txBody>
          <a:bodyPr/>
          <a:lstStyle/>
          <a:p>
            <a:pPr algn="just"/>
            <a:r>
              <a:rPr lang="en-US" dirty="0" smtClean="0"/>
              <a:t>To understand CSS positioning and layout, it is essential that we </a:t>
            </a:r>
            <a:r>
              <a:rPr lang="en-US" dirty="0" smtClean="0"/>
              <a:t>understand this </a:t>
            </a:r>
            <a:r>
              <a:rPr lang="en-US" dirty="0" smtClean="0"/>
              <a:t>distinction as well as the idea of </a:t>
            </a:r>
            <a:r>
              <a:rPr lang="en-US" b="1" dirty="0" smtClean="0"/>
              <a:t>normal flow, which refers here to </a:t>
            </a:r>
            <a:r>
              <a:rPr lang="en-US" b="1" dirty="0" smtClean="0"/>
              <a:t>how </a:t>
            </a:r>
            <a:r>
              <a:rPr lang="en-US" dirty="0" smtClean="0"/>
              <a:t>the </a:t>
            </a:r>
            <a:r>
              <a:rPr lang="en-US" dirty="0" smtClean="0"/>
              <a:t>browser will normally display block-level elements and inline elements from </a:t>
            </a:r>
            <a:r>
              <a:rPr lang="en-US" dirty="0" smtClean="0"/>
              <a:t>left to </a:t>
            </a:r>
            <a:r>
              <a:rPr lang="en-US" dirty="0" smtClean="0"/>
              <a:t>right and from top to bottom</a:t>
            </a:r>
            <a:endParaRPr lang="en-US" dirty="0"/>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Normal Flow</a:t>
            </a:r>
            <a:endParaRPr lang="en-US" dirty="0"/>
          </a:p>
        </p:txBody>
      </p:sp>
      <p:sp>
        <p:nvSpPr>
          <p:cNvPr id="3" name="Content Placeholder 2"/>
          <p:cNvSpPr>
            <a:spLocks noGrp="1"/>
          </p:cNvSpPr>
          <p:nvPr>
            <p:ph idx="1"/>
          </p:nvPr>
        </p:nvSpPr>
        <p:spPr/>
        <p:txBody>
          <a:bodyPr>
            <a:normAutofit fontScale="92500" lnSpcReduction="10000"/>
          </a:bodyPr>
          <a:lstStyle/>
          <a:p>
            <a:pPr algn="just"/>
            <a:r>
              <a:rPr lang="en-US" b="1" dirty="0" smtClean="0"/>
              <a:t>Block-level elements such as &lt;p&gt;, &lt;div&gt;, &lt;h2&gt;, &lt;</a:t>
            </a:r>
            <a:r>
              <a:rPr lang="en-US" b="1" dirty="0" err="1" smtClean="0"/>
              <a:t>ul</a:t>
            </a:r>
            <a:r>
              <a:rPr lang="en-US" b="1" dirty="0" smtClean="0"/>
              <a:t>&gt;, and &lt;table&gt; are each </a:t>
            </a:r>
            <a:r>
              <a:rPr lang="en-US" b="1" dirty="0" smtClean="0"/>
              <a:t>contained </a:t>
            </a:r>
            <a:r>
              <a:rPr lang="en-US" dirty="0" smtClean="0"/>
              <a:t>on </a:t>
            </a:r>
            <a:r>
              <a:rPr lang="en-US" dirty="0" smtClean="0"/>
              <a:t>their own line. </a:t>
            </a:r>
            <a:endParaRPr lang="en-US" dirty="0" smtClean="0"/>
          </a:p>
          <a:p>
            <a:pPr algn="just"/>
            <a:r>
              <a:rPr lang="en-US" dirty="0" smtClean="0"/>
              <a:t>Because </a:t>
            </a:r>
            <a:r>
              <a:rPr lang="en-US" dirty="0" smtClean="0"/>
              <a:t>block-level elements begin with a line break (that </a:t>
            </a:r>
            <a:r>
              <a:rPr lang="en-US" dirty="0" smtClean="0"/>
              <a:t>is, they </a:t>
            </a:r>
            <a:r>
              <a:rPr lang="en-US" dirty="0" smtClean="0"/>
              <a:t>start on a new line), without styling, two block-level elements can’t exist on </a:t>
            </a:r>
            <a:r>
              <a:rPr lang="en-US" dirty="0" smtClean="0"/>
              <a:t>the same line. </a:t>
            </a:r>
          </a:p>
          <a:p>
            <a:pPr algn="just"/>
            <a:r>
              <a:rPr lang="en-US" dirty="0" smtClean="0"/>
              <a:t>Block-level </a:t>
            </a:r>
            <a:r>
              <a:rPr lang="en-US" dirty="0" smtClean="0"/>
              <a:t>elements use the normal CSS </a:t>
            </a:r>
            <a:r>
              <a:rPr lang="en-US" dirty="0" smtClean="0"/>
              <a:t>box model</a:t>
            </a:r>
            <a:r>
              <a:rPr lang="en-US" dirty="0" smtClean="0"/>
              <a:t>, in that they have margins, </a:t>
            </a:r>
            <a:r>
              <a:rPr lang="en-US" dirty="0" err="1" smtClean="0"/>
              <a:t>paddings</a:t>
            </a:r>
            <a:r>
              <a:rPr lang="en-US" dirty="0" smtClean="0"/>
              <a:t>, background colors, and borders</a:t>
            </a:r>
            <a:endParaRPr lang="en-US" dirty="0"/>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026" name="Picture 2"/>
          <p:cNvPicPr>
            <a:picLocks noChangeAspect="1" noChangeArrowheads="1"/>
          </p:cNvPicPr>
          <p:nvPr/>
        </p:nvPicPr>
        <p:blipFill>
          <a:blip r:embed="rId2"/>
          <a:srcRect/>
          <a:stretch>
            <a:fillRect/>
          </a:stretch>
        </p:blipFill>
        <p:spPr bwMode="auto">
          <a:xfrm>
            <a:off x="0" y="-29397"/>
            <a:ext cx="8715404" cy="6673107"/>
          </a:xfrm>
          <a:prstGeom prst="rect">
            <a:avLst/>
          </a:prstGeom>
          <a:noFill/>
          <a:ln w="9525">
            <a:noFill/>
            <a:miter lim="800000"/>
            <a:headEnd/>
            <a:tailEnd/>
          </a:ln>
          <a:effec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2050" name="Picture 2"/>
          <p:cNvPicPr>
            <a:picLocks noChangeAspect="1" noChangeArrowheads="1"/>
          </p:cNvPicPr>
          <p:nvPr/>
        </p:nvPicPr>
        <p:blipFill>
          <a:blip r:embed="rId2"/>
          <a:srcRect/>
          <a:stretch>
            <a:fillRect/>
          </a:stretch>
        </p:blipFill>
        <p:spPr bwMode="auto">
          <a:xfrm>
            <a:off x="30660" y="428604"/>
            <a:ext cx="8827620" cy="6215106"/>
          </a:xfrm>
          <a:prstGeom prst="rect">
            <a:avLst/>
          </a:prstGeom>
          <a:noFill/>
          <a:ln w="9525">
            <a:noFill/>
            <a:miter lim="800000"/>
            <a:headEnd/>
            <a:tailEnd/>
          </a:ln>
          <a:effectLst/>
        </p:spPr>
      </p:pic>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lnSpcReduction="10000"/>
          </a:bodyPr>
          <a:lstStyle/>
          <a:p>
            <a:pPr algn="just"/>
            <a:r>
              <a:rPr lang="en-US" b="1" dirty="0" smtClean="0"/>
              <a:t>Inline elements </a:t>
            </a:r>
            <a:r>
              <a:rPr lang="en-US" dirty="0" smtClean="0"/>
              <a:t>do not form their own blocks but instead are displayed </a:t>
            </a:r>
            <a:r>
              <a:rPr lang="en-US" dirty="0" smtClean="0"/>
              <a:t>within lines</a:t>
            </a:r>
            <a:r>
              <a:rPr lang="en-US" dirty="0" smtClean="0"/>
              <a:t>. Normal text in an HTML document is inline, as are elements such as &lt;</a:t>
            </a:r>
            <a:r>
              <a:rPr lang="en-US" dirty="0" err="1" smtClean="0"/>
              <a:t>em</a:t>
            </a:r>
            <a:r>
              <a:rPr lang="en-US" dirty="0" smtClean="0"/>
              <a:t>&gt;, &lt;</a:t>
            </a:r>
            <a:r>
              <a:rPr lang="en-US" dirty="0" smtClean="0"/>
              <a:t>a&gt;, &lt;</a:t>
            </a:r>
            <a:r>
              <a:rPr lang="en-US" dirty="0" err="1" smtClean="0"/>
              <a:t>img</a:t>
            </a:r>
            <a:r>
              <a:rPr lang="en-US" dirty="0" smtClean="0"/>
              <a:t>&gt;, and &lt;span&gt;. Inline elements line up next to one another </a:t>
            </a:r>
            <a:r>
              <a:rPr lang="en-US" dirty="0" smtClean="0"/>
              <a:t>horizontally </a:t>
            </a:r>
            <a:r>
              <a:rPr lang="en-US" dirty="0" smtClean="0"/>
              <a:t>from left to right on the same line</a:t>
            </a:r>
            <a:r>
              <a:rPr lang="en-US" dirty="0" smtClean="0"/>
              <a:t>;</a:t>
            </a:r>
          </a:p>
          <a:p>
            <a:pPr algn="just"/>
            <a:r>
              <a:rPr lang="en-US" dirty="0" smtClean="0"/>
              <a:t> </a:t>
            </a:r>
            <a:r>
              <a:rPr lang="en-US" dirty="0" smtClean="0"/>
              <a:t>when there isn’t enough space left on the </a:t>
            </a:r>
            <a:r>
              <a:rPr lang="en-US" dirty="0" smtClean="0"/>
              <a:t>line, the </a:t>
            </a:r>
            <a:r>
              <a:rPr lang="en-US" dirty="0" smtClean="0"/>
              <a:t>content moves to a new line</a:t>
            </a:r>
            <a:endParaRPr lang="en-US" dirty="0"/>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2050" name="Picture 2"/>
          <p:cNvPicPr>
            <a:picLocks noChangeAspect="1" noChangeArrowheads="1"/>
          </p:cNvPicPr>
          <p:nvPr/>
        </p:nvPicPr>
        <p:blipFill>
          <a:blip r:embed="rId2"/>
          <a:srcRect/>
          <a:stretch>
            <a:fillRect/>
          </a:stretch>
        </p:blipFill>
        <p:spPr bwMode="auto">
          <a:xfrm>
            <a:off x="214282" y="500042"/>
            <a:ext cx="8358246" cy="6357958"/>
          </a:xfrm>
          <a:prstGeom prst="rect">
            <a:avLst/>
          </a:prstGeom>
          <a:noFill/>
          <a:ln w="9525">
            <a:noFill/>
            <a:miter lim="800000"/>
            <a:headEnd/>
            <a:tailEnd/>
          </a:ln>
          <a:effectLst/>
        </p:spPr>
      </p:pic>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92500"/>
          </a:bodyPr>
          <a:lstStyle/>
          <a:p>
            <a:pPr algn="just"/>
            <a:r>
              <a:rPr lang="en-US" dirty="0" smtClean="0"/>
              <a:t>There are actually two types of inline elements: replaced and nonreplaced.</a:t>
            </a:r>
          </a:p>
          <a:p>
            <a:pPr algn="just"/>
            <a:r>
              <a:rPr lang="en-US" b="1" dirty="0" smtClean="0"/>
              <a:t>Replaced inline elements </a:t>
            </a:r>
            <a:r>
              <a:rPr lang="en-US" dirty="0" smtClean="0"/>
              <a:t>are elements whose content and thus appearance is </a:t>
            </a:r>
            <a:r>
              <a:rPr lang="en-US" dirty="0" smtClean="0"/>
              <a:t>defined by </a:t>
            </a:r>
            <a:r>
              <a:rPr lang="en-US" dirty="0" smtClean="0"/>
              <a:t>some external resource, such as &lt;</a:t>
            </a:r>
            <a:r>
              <a:rPr lang="en-US" dirty="0" err="1" smtClean="0"/>
              <a:t>img</a:t>
            </a:r>
            <a:r>
              <a:rPr lang="en-US" dirty="0" smtClean="0"/>
              <a:t>&gt; and the various form elements.</a:t>
            </a:r>
          </a:p>
          <a:p>
            <a:pPr algn="just"/>
            <a:r>
              <a:rPr lang="en-US" b="1" dirty="0" smtClean="0"/>
              <a:t>Nonreplaced inline elements </a:t>
            </a:r>
            <a:r>
              <a:rPr lang="en-US" dirty="0" smtClean="0"/>
              <a:t>are those elements whose content is defined within </a:t>
            </a:r>
            <a:r>
              <a:rPr lang="en-US" dirty="0" smtClean="0"/>
              <a:t>the document</a:t>
            </a:r>
            <a:r>
              <a:rPr lang="en-US" dirty="0" smtClean="0"/>
              <a:t>, which includes all the other inline elements.</a:t>
            </a:r>
            <a:endParaRPr lang="en-US" dirty="0"/>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92500" lnSpcReduction="10000"/>
          </a:bodyPr>
          <a:lstStyle/>
          <a:p>
            <a:pPr algn="just"/>
            <a:r>
              <a:rPr lang="en-US" dirty="0" smtClean="0"/>
              <a:t>Replaced inline elements have a width and height that are defined by the </a:t>
            </a:r>
            <a:r>
              <a:rPr lang="en-US" dirty="0" smtClean="0"/>
              <a:t>external resource </a:t>
            </a:r>
            <a:r>
              <a:rPr lang="en-US" dirty="0" smtClean="0"/>
              <a:t>and thus have the regular CSS box </a:t>
            </a:r>
            <a:r>
              <a:rPr lang="en-US" dirty="0" smtClean="0"/>
              <a:t>model</a:t>
            </a:r>
          </a:p>
          <a:p>
            <a:pPr algn="just"/>
            <a:r>
              <a:rPr lang="en-US" dirty="0" smtClean="0"/>
              <a:t>Nonreplaced inline elements, in contrast, have a constrained box model. </a:t>
            </a:r>
            <a:endParaRPr lang="en-US" dirty="0" smtClean="0"/>
          </a:p>
          <a:p>
            <a:pPr algn="just"/>
            <a:r>
              <a:rPr lang="en-US" dirty="0" smtClean="0"/>
              <a:t>For instance</a:t>
            </a:r>
            <a:r>
              <a:rPr lang="en-US" dirty="0" smtClean="0"/>
              <a:t>, because their width is defined by their content (and by other </a:t>
            </a:r>
            <a:r>
              <a:rPr lang="en-US" dirty="0" smtClean="0"/>
              <a:t>properties such </a:t>
            </a:r>
            <a:r>
              <a:rPr lang="en-US" dirty="0" smtClean="0"/>
              <a:t>as font-size and letter-spacing), the width property is ignored, as are </a:t>
            </a:r>
            <a:r>
              <a:rPr lang="en-US" dirty="0" smtClean="0"/>
              <a:t>the margin-top</a:t>
            </a:r>
            <a:r>
              <a:rPr lang="en-US" dirty="0" smtClean="0"/>
              <a:t>, margin-bottom, and the height.</a:t>
            </a:r>
            <a:endParaRPr lang="en-US" dirty="0"/>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lnSpcReduction="10000"/>
          </a:bodyPr>
          <a:lstStyle/>
          <a:p>
            <a:pPr algn="just"/>
            <a:r>
              <a:rPr lang="en-US" dirty="0" smtClean="0"/>
              <a:t>In a document with normal flow, block-level elements and inline elements </a:t>
            </a:r>
            <a:r>
              <a:rPr lang="en-US" dirty="0" smtClean="0"/>
              <a:t>work together </a:t>
            </a:r>
            <a:r>
              <a:rPr lang="en-US" dirty="0" smtClean="0"/>
              <a:t>as shown in </a:t>
            </a:r>
            <a:r>
              <a:rPr lang="en-US" dirty="0" smtClean="0"/>
              <a:t>Figure. </a:t>
            </a:r>
          </a:p>
          <a:p>
            <a:pPr algn="just"/>
            <a:r>
              <a:rPr lang="en-US" dirty="0" smtClean="0"/>
              <a:t>Block-level </a:t>
            </a:r>
            <a:r>
              <a:rPr lang="en-US" dirty="0" smtClean="0"/>
              <a:t>elements will flow from top to </a:t>
            </a:r>
            <a:r>
              <a:rPr lang="en-US" dirty="0" smtClean="0"/>
              <a:t>bottom, while </a:t>
            </a:r>
            <a:r>
              <a:rPr lang="en-US" dirty="0" smtClean="0"/>
              <a:t>inline elements flow from left to right within a block. </a:t>
            </a:r>
            <a:endParaRPr lang="en-US" dirty="0" smtClean="0"/>
          </a:p>
          <a:p>
            <a:pPr algn="just"/>
            <a:r>
              <a:rPr lang="en-US" dirty="0" smtClean="0"/>
              <a:t>If </a:t>
            </a:r>
            <a:r>
              <a:rPr lang="en-US" dirty="0" smtClean="0"/>
              <a:t>a block contains </a:t>
            </a:r>
            <a:r>
              <a:rPr lang="en-US" dirty="0" smtClean="0"/>
              <a:t>other blocks</a:t>
            </a:r>
            <a:r>
              <a:rPr lang="en-US" dirty="0" smtClean="0"/>
              <a:t>, the same behavior happens: the blocks flow from the top to the bottom </a:t>
            </a:r>
            <a:r>
              <a:rPr lang="en-US" dirty="0" smtClean="0"/>
              <a:t>of the </a:t>
            </a:r>
            <a:r>
              <a:rPr lang="en-US" dirty="0" smtClean="0"/>
              <a:t>block.</a:t>
            </a:r>
            <a:endParaRPr lang="en-US" dirty="0"/>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3074" name="Picture 2"/>
          <p:cNvPicPr>
            <a:picLocks noChangeAspect="1" noChangeArrowheads="1"/>
          </p:cNvPicPr>
          <p:nvPr/>
        </p:nvPicPr>
        <p:blipFill>
          <a:blip r:embed="rId2"/>
          <a:srcRect/>
          <a:stretch>
            <a:fillRect/>
          </a:stretch>
        </p:blipFill>
        <p:spPr bwMode="auto">
          <a:xfrm>
            <a:off x="0" y="0"/>
            <a:ext cx="8858280" cy="6858000"/>
          </a:xfrm>
          <a:prstGeom prst="rect">
            <a:avLst/>
          </a:prstGeom>
          <a:noFill/>
          <a:ln w="9525">
            <a:noFill/>
            <a:miter lim="800000"/>
            <a:headEnd/>
            <a:tailEnd/>
          </a:ln>
          <a:effectLst/>
        </p:spPr>
      </p:pic>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4098" name="Picture 2"/>
          <p:cNvPicPr>
            <a:picLocks noChangeAspect="1" noChangeArrowheads="1"/>
          </p:cNvPicPr>
          <p:nvPr/>
        </p:nvPicPr>
        <p:blipFill>
          <a:blip r:embed="rId2"/>
          <a:srcRect/>
          <a:stretch>
            <a:fillRect/>
          </a:stretch>
        </p:blipFill>
        <p:spPr bwMode="auto">
          <a:xfrm>
            <a:off x="214282" y="1357298"/>
            <a:ext cx="5079005" cy="2790839"/>
          </a:xfrm>
          <a:prstGeom prst="rect">
            <a:avLst/>
          </a:prstGeom>
          <a:noFill/>
          <a:ln w="9525">
            <a:noFill/>
            <a:miter lim="800000"/>
            <a:headEnd/>
            <a:tailEnd/>
          </a:ln>
          <a:effectLst/>
        </p:spPr>
      </p:pic>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92500" lnSpcReduction="10000"/>
          </a:bodyPr>
          <a:lstStyle/>
          <a:p>
            <a:pPr algn="just"/>
            <a:r>
              <a:rPr lang="en-US" dirty="0" smtClean="0"/>
              <a:t>It is possible to change whether an element is block-level or inline via the </a:t>
            </a:r>
            <a:r>
              <a:rPr lang="en-US" dirty="0" smtClean="0"/>
              <a:t>CSS display </a:t>
            </a:r>
            <a:r>
              <a:rPr lang="en-US" dirty="0" smtClean="0"/>
              <a:t>property. </a:t>
            </a:r>
            <a:endParaRPr lang="en-US" dirty="0" smtClean="0"/>
          </a:p>
          <a:p>
            <a:pPr algn="just"/>
            <a:r>
              <a:rPr lang="en-US" dirty="0" smtClean="0"/>
              <a:t>Consider </a:t>
            </a:r>
            <a:r>
              <a:rPr lang="en-US" dirty="0" smtClean="0"/>
              <a:t>the following two CSS rules:</a:t>
            </a:r>
          </a:p>
          <a:p>
            <a:pPr algn="just">
              <a:buNone/>
            </a:pPr>
            <a:r>
              <a:rPr lang="en-US" dirty="0" smtClean="0"/>
              <a:t>span { display: block; }</a:t>
            </a:r>
          </a:p>
          <a:p>
            <a:pPr algn="just">
              <a:buNone/>
            </a:pPr>
            <a:r>
              <a:rPr lang="en-US" dirty="0" err="1" smtClean="0"/>
              <a:t>li</a:t>
            </a:r>
            <a:r>
              <a:rPr lang="en-US" dirty="0" smtClean="0"/>
              <a:t> { display: inline; }</a:t>
            </a:r>
          </a:p>
          <a:p>
            <a:pPr algn="just"/>
            <a:r>
              <a:rPr lang="en-US" dirty="0" smtClean="0"/>
              <a:t>These two rules will make all &lt;span&gt; elements behave like block-level elements and</a:t>
            </a:r>
          </a:p>
          <a:p>
            <a:pPr algn="just"/>
            <a:r>
              <a:rPr lang="en-US" dirty="0" smtClean="0"/>
              <a:t>all &lt;</a:t>
            </a:r>
            <a:r>
              <a:rPr lang="en-US" dirty="0" err="1" smtClean="0"/>
              <a:t>li</a:t>
            </a:r>
            <a:r>
              <a:rPr lang="en-US" dirty="0" smtClean="0"/>
              <a:t>&gt; elements like inline (that is, each list item will be displayed on the same line).</a:t>
            </a:r>
            <a:endParaRPr lang="en-US" dirty="0"/>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Positioning Elements</a:t>
            </a:r>
            <a:endParaRPr lang="en-US" dirty="0"/>
          </a:p>
        </p:txBody>
      </p:sp>
      <p:sp>
        <p:nvSpPr>
          <p:cNvPr id="3" name="Content Placeholder 2"/>
          <p:cNvSpPr>
            <a:spLocks noGrp="1"/>
          </p:cNvSpPr>
          <p:nvPr>
            <p:ph idx="1"/>
          </p:nvPr>
        </p:nvSpPr>
        <p:spPr/>
        <p:txBody>
          <a:bodyPr>
            <a:normAutofit fontScale="85000" lnSpcReduction="10000"/>
          </a:bodyPr>
          <a:lstStyle/>
          <a:p>
            <a:pPr algn="just"/>
            <a:r>
              <a:rPr lang="en-US" dirty="0" smtClean="0"/>
              <a:t>It is possible to move an item from its regular position in the normal flow, and </a:t>
            </a:r>
            <a:r>
              <a:rPr lang="en-US" dirty="0" smtClean="0"/>
              <a:t>even move </a:t>
            </a:r>
            <a:r>
              <a:rPr lang="en-US" dirty="0" smtClean="0"/>
              <a:t>an item outside of the browser viewport so it is not visible or to position it </a:t>
            </a:r>
            <a:r>
              <a:rPr lang="en-US" dirty="0" smtClean="0"/>
              <a:t>so it </a:t>
            </a:r>
            <a:r>
              <a:rPr lang="en-US" dirty="0" smtClean="0"/>
              <a:t>is always visible in a fixed position while the rest of the content scrolls.</a:t>
            </a:r>
          </a:p>
          <a:p>
            <a:pPr algn="just"/>
            <a:r>
              <a:rPr lang="en-US" dirty="0" smtClean="0"/>
              <a:t>The position property is used to specify the type of positioning, and the possible</a:t>
            </a:r>
          </a:p>
          <a:p>
            <a:pPr algn="just"/>
            <a:r>
              <a:rPr lang="en-US" dirty="0" smtClean="0"/>
              <a:t>values are shown in </a:t>
            </a:r>
            <a:r>
              <a:rPr lang="en-US" dirty="0" smtClean="0"/>
              <a:t>Table. </a:t>
            </a:r>
            <a:r>
              <a:rPr lang="en-US" dirty="0" smtClean="0"/>
              <a:t>The left, right, top, and bottom properties </a:t>
            </a:r>
            <a:r>
              <a:rPr lang="en-US" dirty="0" smtClean="0"/>
              <a:t>are used </a:t>
            </a:r>
            <a:r>
              <a:rPr lang="en-US" dirty="0" smtClean="0"/>
              <a:t>to indicate the distance the element will move; the effect of these </a:t>
            </a:r>
            <a:r>
              <a:rPr lang="en-US" dirty="0" smtClean="0"/>
              <a:t>properties varies </a:t>
            </a:r>
            <a:r>
              <a:rPr lang="en-US" dirty="0" smtClean="0"/>
              <a:t>depending upon the position property.</a:t>
            </a:r>
            <a:endParaRPr lang="en-US" dirty="0"/>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457200" y="928670"/>
            <a:ext cx="8229600" cy="5643602"/>
          </a:xfrm>
        </p:spPr>
        <p:txBody>
          <a:bodyPr>
            <a:normAutofit fontScale="70000" lnSpcReduction="20000"/>
          </a:bodyPr>
          <a:lstStyle/>
          <a:p>
            <a:pPr algn="just"/>
            <a:r>
              <a:rPr lang="en-US" sz="4000" dirty="0" smtClean="0"/>
              <a:t>The position property specifies the type of positioning method used for an element (static, relative, fixed, absolute or sticky).</a:t>
            </a:r>
          </a:p>
          <a:p>
            <a:pPr algn="just"/>
            <a:r>
              <a:rPr lang="en-US" sz="4000" dirty="0" smtClean="0"/>
              <a:t>There are five different position values:</a:t>
            </a:r>
          </a:p>
          <a:p>
            <a:pPr algn="just"/>
            <a:r>
              <a:rPr lang="en-US" sz="4000" dirty="0" smtClean="0"/>
              <a:t>static</a:t>
            </a:r>
          </a:p>
          <a:p>
            <a:pPr algn="just"/>
            <a:r>
              <a:rPr lang="en-US" sz="4000" dirty="0" smtClean="0"/>
              <a:t>relative</a:t>
            </a:r>
          </a:p>
          <a:p>
            <a:pPr algn="just"/>
            <a:r>
              <a:rPr lang="en-US" sz="4000" dirty="0" smtClean="0"/>
              <a:t>fixed</a:t>
            </a:r>
          </a:p>
          <a:p>
            <a:pPr algn="just"/>
            <a:r>
              <a:rPr lang="en-US" sz="4000" dirty="0" smtClean="0"/>
              <a:t>absolute</a:t>
            </a:r>
          </a:p>
          <a:p>
            <a:pPr algn="just"/>
            <a:r>
              <a:rPr lang="en-US" sz="4000" dirty="0" smtClean="0"/>
              <a:t>sticky</a:t>
            </a:r>
          </a:p>
          <a:p>
            <a:pPr algn="just"/>
            <a:r>
              <a:rPr lang="en-US" sz="4000" dirty="0" smtClean="0"/>
              <a:t>Elements are then positioned using the top, bottom, left, and right properties. However, these properties will not work unless the position property is set first. </a:t>
            </a:r>
          </a:p>
          <a:p>
            <a:pPr>
              <a:buNone/>
            </a:pPr>
            <a:r>
              <a:rPr lang="en-US" dirty="0" smtClean="0"/>
              <a:t/>
            </a:r>
            <a:br>
              <a:rPr lang="en-US" dirty="0" smtClean="0"/>
            </a:br>
            <a:endParaRPr 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Rectangle 3"/>
          <p:cNvSpPr/>
          <p:nvPr/>
        </p:nvSpPr>
        <p:spPr>
          <a:xfrm>
            <a:off x="357158" y="142852"/>
            <a:ext cx="7929618" cy="6647974"/>
          </a:xfrm>
          <a:prstGeom prst="rect">
            <a:avLst/>
          </a:prstGeom>
        </p:spPr>
        <p:txBody>
          <a:bodyPr wrap="square">
            <a:spAutoFit/>
          </a:bodyPr>
          <a:lstStyle/>
          <a:p>
            <a:r>
              <a:rPr lang="en-US" sz="2400" b="1" dirty="0" smtClean="0"/>
              <a:t>&lt;!DOCTYPE html&gt;</a:t>
            </a:r>
          </a:p>
          <a:p>
            <a:r>
              <a:rPr lang="en-US" sz="2400" b="1" dirty="0" smtClean="0"/>
              <a:t>&lt;html&gt;</a:t>
            </a:r>
          </a:p>
          <a:p>
            <a:r>
              <a:rPr lang="en-US" sz="2400" b="1" dirty="0" smtClean="0"/>
              <a:t>&lt;head&gt;</a:t>
            </a:r>
          </a:p>
          <a:p>
            <a:r>
              <a:rPr lang="en-US" sz="2400" b="1" dirty="0" smtClean="0"/>
              <a:t>&lt;style&gt;</a:t>
            </a:r>
          </a:p>
          <a:p>
            <a:r>
              <a:rPr lang="en-US" sz="2400" b="1" dirty="0" smtClean="0"/>
              <a:t>p {</a:t>
            </a:r>
          </a:p>
          <a:p>
            <a:r>
              <a:rPr lang="en-US" sz="2400" b="1" dirty="0" smtClean="0"/>
              <a:t>  color: red;</a:t>
            </a:r>
          </a:p>
          <a:p>
            <a:r>
              <a:rPr lang="en-US" sz="2400" b="1" dirty="0" smtClean="0"/>
              <a:t>  text-align: center;</a:t>
            </a:r>
          </a:p>
          <a:p>
            <a:r>
              <a:rPr lang="en-US" sz="2400" b="1" dirty="0" smtClean="0"/>
              <a:t>} </a:t>
            </a:r>
          </a:p>
          <a:p>
            <a:r>
              <a:rPr lang="en-US" sz="2400" b="1" dirty="0" smtClean="0"/>
              <a:t>&lt;/style&gt;</a:t>
            </a:r>
          </a:p>
          <a:p>
            <a:r>
              <a:rPr lang="en-US" sz="2400" b="1" dirty="0" smtClean="0"/>
              <a:t>&lt;/head&gt;</a:t>
            </a:r>
          </a:p>
          <a:p>
            <a:r>
              <a:rPr lang="en-US" sz="2400" b="1" dirty="0" smtClean="0"/>
              <a:t>&lt;body&gt;</a:t>
            </a:r>
          </a:p>
          <a:p>
            <a:endParaRPr lang="en-US" sz="2400" b="1" dirty="0" smtClean="0"/>
          </a:p>
          <a:p>
            <a:r>
              <a:rPr lang="en-US" sz="2400" b="1" dirty="0" smtClean="0"/>
              <a:t>&lt;p&gt;Hello World!&lt;/p&gt;</a:t>
            </a:r>
          </a:p>
          <a:p>
            <a:r>
              <a:rPr lang="en-US" sz="2400" b="1" dirty="0" smtClean="0"/>
              <a:t>&lt;p&gt;These paragraphs are styled with CSS.&lt;/p&gt;</a:t>
            </a:r>
          </a:p>
          <a:p>
            <a:endParaRPr lang="en-US" sz="2400" b="1" dirty="0" smtClean="0"/>
          </a:p>
          <a:p>
            <a:r>
              <a:rPr lang="en-US" sz="2400" b="1" dirty="0" smtClean="0"/>
              <a:t>&lt;/body&gt;</a:t>
            </a:r>
          </a:p>
          <a:p>
            <a:r>
              <a:rPr lang="en-US" sz="2400" b="1" dirty="0" smtClean="0"/>
              <a:t>&lt;/html&gt;</a:t>
            </a:r>
          </a:p>
          <a:p>
            <a:endParaRPr lang="en-US" dirty="0"/>
          </a:p>
        </p:txBody>
      </p:sp>
      <p:pic>
        <p:nvPicPr>
          <p:cNvPr id="3074" name="Picture 2"/>
          <p:cNvPicPr>
            <a:picLocks noChangeAspect="1" noChangeArrowheads="1"/>
          </p:cNvPicPr>
          <p:nvPr/>
        </p:nvPicPr>
        <p:blipFill>
          <a:blip r:embed="rId2"/>
          <a:srcRect/>
          <a:stretch>
            <a:fillRect/>
          </a:stretch>
        </p:blipFill>
        <p:spPr bwMode="auto">
          <a:xfrm>
            <a:off x="4162425" y="3286124"/>
            <a:ext cx="4981575" cy="1047750"/>
          </a:xfrm>
          <a:prstGeom prst="rect">
            <a:avLst/>
          </a:prstGeom>
          <a:noFill/>
          <a:ln w="9525">
            <a:noFill/>
            <a:miter lim="800000"/>
            <a:headEnd/>
            <a:tailEnd/>
          </a:ln>
          <a:effectLst/>
        </p:spPr>
      </p:pic>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5122" name="Picture 2"/>
          <p:cNvPicPr>
            <a:picLocks noChangeAspect="1" noChangeArrowheads="1"/>
          </p:cNvPicPr>
          <p:nvPr/>
        </p:nvPicPr>
        <p:blipFill>
          <a:blip r:embed="rId2"/>
          <a:srcRect/>
          <a:stretch>
            <a:fillRect/>
          </a:stretch>
        </p:blipFill>
        <p:spPr bwMode="auto">
          <a:xfrm>
            <a:off x="0" y="1500174"/>
            <a:ext cx="8786842" cy="4286280"/>
          </a:xfrm>
          <a:prstGeom prst="rect">
            <a:avLst/>
          </a:prstGeom>
          <a:noFill/>
          <a:ln w="9525">
            <a:noFill/>
            <a:miter lim="800000"/>
            <a:headEnd/>
            <a:tailEnd/>
          </a:ln>
          <a:effectLst/>
        </p:spPr>
      </p:pic>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92500"/>
          </a:bodyPr>
          <a:lstStyle/>
          <a:p>
            <a:pPr algn="just"/>
            <a:r>
              <a:rPr lang="en-US" b="1" dirty="0" smtClean="0"/>
              <a:t>position: static;</a:t>
            </a:r>
          </a:p>
          <a:p>
            <a:pPr algn="just"/>
            <a:r>
              <a:rPr lang="en-US" dirty="0" smtClean="0"/>
              <a:t>HTML elements are positioned static by default.</a:t>
            </a:r>
          </a:p>
          <a:p>
            <a:pPr algn="just"/>
            <a:r>
              <a:rPr lang="en-US" dirty="0" smtClean="0"/>
              <a:t>Static positioned elements are not affected by the top, bottom, left, and right properties.</a:t>
            </a:r>
          </a:p>
          <a:p>
            <a:pPr algn="just"/>
            <a:r>
              <a:rPr lang="en-US" dirty="0" smtClean="0"/>
              <a:t>An element with position: static; is not positioned in any special way; it is always positioned according to the normal flow of the page:</a:t>
            </a:r>
          </a:p>
          <a:p>
            <a:pPr algn="just"/>
            <a:r>
              <a:rPr lang="en-US" dirty="0" smtClean="0"/>
              <a:t>This &lt;div&gt; element has position: static;</a:t>
            </a:r>
          </a:p>
          <a:p>
            <a:endParaRPr lang="en-US" dirty="0"/>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sp>
        <p:nvSpPr>
          <p:cNvPr id="4" name="Rectangle 3"/>
          <p:cNvSpPr/>
          <p:nvPr/>
        </p:nvSpPr>
        <p:spPr>
          <a:xfrm>
            <a:off x="0" y="0"/>
            <a:ext cx="6072198" cy="6740307"/>
          </a:xfrm>
          <a:prstGeom prst="rect">
            <a:avLst/>
          </a:prstGeom>
        </p:spPr>
        <p:txBody>
          <a:bodyPr wrap="square">
            <a:spAutoFit/>
          </a:bodyPr>
          <a:lstStyle/>
          <a:p>
            <a:r>
              <a:rPr lang="en-US" b="1" dirty="0" smtClean="0"/>
              <a:t>&lt;!DOCTYPE html&gt;</a:t>
            </a:r>
          </a:p>
          <a:p>
            <a:r>
              <a:rPr lang="en-US" b="1" dirty="0" smtClean="0"/>
              <a:t>&lt;html&gt;</a:t>
            </a:r>
          </a:p>
          <a:p>
            <a:r>
              <a:rPr lang="en-US" b="1" dirty="0" smtClean="0"/>
              <a:t>&lt;head&gt;</a:t>
            </a:r>
          </a:p>
          <a:p>
            <a:r>
              <a:rPr lang="en-US" b="1" dirty="0" smtClean="0"/>
              <a:t>&lt;style&gt;</a:t>
            </a:r>
          </a:p>
          <a:p>
            <a:r>
              <a:rPr lang="en-US" b="1" dirty="0" err="1" smtClean="0"/>
              <a:t>div.static</a:t>
            </a:r>
            <a:r>
              <a:rPr lang="en-US" b="1" dirty="0" smtClean="0"/>
              <a:t> {</a:t>
            </a:r>
          </a:p>
          <a:p>
            <a:r>
              <a:rPr lang="en-US" b="1" dirty="0" smtClean="0"/>
              <a:t>  position: static;</a:t>
            </a:r>
          </a:p>
          <a:p>
            <a:r>
              <a:rPr lang="en-US" b="1" dirty="0" smtClean="0"/>
              <a:t>  border: 3px solid #73AD21;</a:t>
            </a:r>
          </a:p>
          <a:p>
            <a:r>
              <a:rPr lang="en-US" b="1" dirty="0" smtClean="0"/>
              <a:t>}</a:t>
            </a:r>
          </a:p>
          <a:p>
            <a:r>
              <a:rPr lang="en-US" b="1" dirty="0" smtClean="0"/>
              <a:t>&lt;/style&gt;</a:t>
            </a:r>
          </a:p>
          <a:p>
            <a:r>
              <a:rPr lang="en-US" b="1" dirty="0" smtClean="0"/>
              <a:t>&lt;/head&gt;</a:t>
            </a:r>
          </a:p>
          <a:p>
            <a:r>
              <a:rPr lang="en-US" b="1" dirty="0" smtClean="0"/>
              <a:t>&lt;body&gt;</a:t>
            </a:r>
          </a:p>
          <a:p>
            <a:endParaRPr lang="en-US" b="1" dirty="0" smtClean="0"/>
          </a:p>
          <a:p>
            <a:r>
              <a:rPr lang="en-US" b="1" dirty="0" smtClean="0"/>
              <a:t>&lt;h2&gt;position: static;&lt;/h2&gt;</a:t>
            </a:r>
          </a:p>
          <a:p>
            <a:endParaRPr lang="en-US" b="1" dirty="0" smtClean="0"/>
          </a:p>
          <a:p>
            <a:r>
              <a:rPr lang="en-US" b="1" dirty="0" smtClean="0"/>
              <a:t>&lt;p&gt;An element with position: static; is not positioned in any special way; it is always positioned according to the normal flow of the page:&lt;/p&gt;</a:t>
            </a:r>
          </a:p>
          <a:p>
            <a:endParaRPr lang="en-US" b="1" dirty="0" smtClean="0"/>
          </a:p>
          <a:p>
            <a:r>
              <a:rPr lang="en-US" b="1" dirty="0" smtClean="0"/>
              <a:t>&lt;div class="static"&gt;</a:t>
            </a:r>
          </a:p>
          <a:p>
            <a:r>
              <a:rPr lang="en-US" b="1" dirty="0" smtClean="0"/>
              <a:t>This div element has position: static;</a:t>
            </a:r>
          </a:p>
          <a:p>
            <a:r>
              <a:rPr lang="en-US" b="1" dirty="0" smtClean="0"/>
              <a:t>&lt;/div&gt;</a:t>
            </a:r>
          </a:p>
          <a:p>
            <a:endParaRPr lang="en-US" b="1" dirty="0" smtClean="0"/>
          </a:p>
          <a:p>
            <a:r>
              <a:rPr lang="en-US" b="1" dirty="0" smtClean="0"/>
              <a:t>&lt;/body&gt;</a:t>
            </a:r>
          </a:p>
          <a:p>
            <a:r>
              <a:rPr lang="en-US" b="1" dirty="0" smtClean="0"/>
              <a:t>&lt;/html&gt;</a:t>
            </a:r>
            <a:endParaRPr lang="en-US" b="1" dirty="0"/>
          </a:p>
        </p:txBody>
      </p:sp>
      <p:pic>
        <p:nvPicPr>
          <p:cNvPr id="6146" name="Picture 2"/>
          <p:cNvPicPr>
            <a:picLocks noChangeAspect="1" noChangeArrowheads="1"/>
          </p:cNvPicPr>
          <p:nvPr/>
        </p:nvPicPr>
        <p:blipFill>
          <a:blip r:embed="rId2"/>
          <a:srcRect/>
          <a:stretch>
            <a:fillRect/>
          </a:stretch>
        </p:blipFill>
        <p:spPr bwMode="auto">
          <a:xfrm>
            <a:off x="2643174" y="1857364"/>
            <a:ext cx="6267450" cy="1790700"/>
          </a:xfrm>
          <a:prstGeom prst="rect">
            <a:avLst/>
          </a:prstGeom>
          <a:noFill/>
          <a:ln w="9525">
            <a:noFill/>
            <a:miter lim="800000"/>
            <a:headEnd/>
            <a:tailEnd/>
          </a:ln>
          <a:effectLst/>
        </p:spPr>
      </p:pic>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92500"/>
          </a:bodyPr>
          <a:lstStyle/>
          <a:p>
            <a:r>
              <a:rPr lang="en-US" b="1" dirty="0" smtClean="0"/>
              <a:t>position: relative;</a:t>
            </a:r>
          </a:p>
          <a:p>
            <a:r>
              <a:rPr lang="en-US" dirty="0" smtClean="0"/>
              <a:t>An element with position: relative; is positioned relative to its normal position.</a:t>
            </a:r>
          </a:p>
          <a:p>
            <a:r>
              <a:rPr lang="en-US" dirty="0" smtClean="0"/>
              <a:t>Setting the top, right, bottom, and left properties of a relatively-positioned element will cause it to be adjusted away from its normal position. Other content will not be adjusted to fit into any gap left by the element.</a:t>
            </a:r>
          </a:p>
          <a:p>
            <a:r>
              <a:rPr lang="en-US" dirty="0" smtClean="0"/>
              <a:t>This &lt;div&gt; element has position: relative;</a:t>
            </a:r>
          </a:p>
          <a:p>
            <a:endParaRPr lang="en-US" dirty="0"/>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sp>
        <p:nvSpPr>
          <p:cNvPr id="4" name="Rectangle 3"/>
          <p:cNvSpPr/>
          <p:nvPr/>
        </p:nvSpPr>
        <p:spPr>
          <a:xfrm>
            <a:off x="285720" y="117693"/>
            <a:ext cx="4572000" cy="6740307"/>
          </a:xfrm>
          <a:prstGeom prst="rect">
            <a:avLst/>
          </a:prstGeom>
        </p:spPr>
        <p:txBody>
          <a:bodyPr>
            <a:spAutoFit/>
          </a:bodyPr>
          <a:lstStyle/>
          <a:p>
            <a:r>
              <a:rPr lang="en-US" b="1" dirty="0" smtClean="0"/>
              <a:t>&lt;!DOCTYPE html&gt;</a:t>
            </a:r>
          </a:p>
          <a:p>
            <a:r>
              <a:rPr lang="en-US" b="1" dirty="0" smtClean="0"/>
              <a:t>&lt;html&gt;</a:t>
            </a:r>
          </a:p>
          <a:p>
            <a:r>
              <a:rPr lang="en-US" b="1" dirty="0" smtClean="0"/>
              <a:t>&lt;head&gt;</a:t>
            </a:r>
          </a:p>
          <a:p>
            <a:r>
              <a:rPr lang="en-US" b="1" dirty="0" smtClean="0"/>
              <a:t>&lt;style&gt;</a:t>
            </a:r>
          </a:p>
          <a:p>
            <a:r>
              <a:rPr lang="en-US" b="1" dirty="0" err="1" smtClean="0"/>
              <a:t>div.relative</a:t>
            </a:r>
            <a:r>
              <a:rPr lang="en-US" b="1" dirty="0" smtClean="0"/>
              <a:t> {</a:t>
            </a:r>
          </a:p>
          <a:p>
            <a:r>
              <a:rPr lang="en-US" b="1" dirty="0" smtClean="0"/>
              <a:t>  position: relative;</a:t>
            </a:r>
          </a:p>
          <a:p>
            <a:r>
              <a:rPr lang="en-US" b="1" dirty="0" smtClean="0"/>
              <a:t>  left: 30px;</a:t>
            </a:r>
          </a:p>
          <a:p>
            <a:r>
              <a:rPr lang="en-US" b="1" dirty="0" smtClean="0"/>
              <a:t>  border: 3px solid #73AD21;</a:t>
            </a:r>
          </a:p>
          <a:p>
            <a:r>
              <a:rPr lang="en-US" b="1" dirty="0" smtClean="0"/>
              <a:t>}</a:t>
            </a:r>
          </a:p>
          <a:p>
            <a:r>
              <a:rPr lang="en-US" b="1" dirty="0" smtClean="0"/>
              <a:t>&lt;/style&gt;</a:t>
            </a:r>
          </a:p>
          <a:p>
            <a:r>
              <a:rPr lang="en-US" b="1" dirty="0" smtClean="0"/>
              <a:t>&lt;/head&gt;</a:t>
            </a:r>
          </a:p>
          <a:p>
            <a:r>
              <a:rPr lang="en-US" b="1" dirty="0" smtClean="0"/>
              <a:t>&lt;body&gt;</a:t>
            </a:r>
          </a:p>
          <a:p>
            <a:endParaRPr lang="en-US" b="1" dirty="0" smtClean="0"/>
          </a:p>
          <a:p>
            <a:r>
              <a:rPr lang="en-US" b="1" dirty="0" smtClean="0"/>
              <a:t>&lt;h2&gt;position: relative;&lt;/h2&gt;</a:t>
            </a:r>
          </a:p>
          <a:p>
            <a:endParaRPr lang="en-US" b="1" dirty="0" smtClean="0"/>
          </a:p>
          <a:p>
            <a:r>
              <a:rPr lang="en-US" b="1" dirty="0" smtClean="0"/>
              <a:t>&lt;p&gt;An element with position: relative; is positioned relative to its normal position:&lt;/p&gt;</a:t>
            </a:r>
          </a:p>
          <a:p>
            <a:endParaRPr lang="en-US" b="1" dirty="0" smtClean="0"/>
          </a:p>
          <a:p>
            <a:r>
              <a:rPr lang="en-US" b="1" dirty="0" smtClean="0"/>
              <a:t>&lt;div class="relative"&gt;</a:t>
            </a:r>
          </a:p>
          <a:p>
            <a:r>
              <a:rPr lang="en-US" b="1" dirty="0" smtClean="0"/>
              <a:t>This div element has position: relative;</a:t>
            </a:r>
          </a:p>
          <a:p>
            <a:r>
              <a:rPr lang="en-US" b="1" dirty="0" smtClean="0"/>
              <a:t>&lt;/div&gt;</a:t>
            </a:r>
          </a:p>
          <a:p>
            <a:endParaRPr lang="en-US" b="1" dirty="0" smtClean="0"/>
          </a:p>
          <a:p>
            <a:r>
              <a:rPr lang="en-US" b="1" dirty="0" smtClean="0"/>
              <a:t>&lt;/body&gt;</a:t>
            </a:r>
          </a:p>
          <a:p>
            <a:r>
              <a:rPr lang="en-US" b="1" dirty="0" smtClean="0"/>
              <a:t>&lt;/html&gt;</a:t>
            </a:r>
            <a:endParaRPr lang="en-US" b="1" dirty="0"/>
          </a:p>
        </p:txBody>
      </p:sp>
      <p:pic>
        <p:nvPicPr>
          <p:cNvPr id="126978" name="Picture 2"/>
          <p:cNvPicPr>
            <a:picLocks noChangeAspect="1" noChangeArrowheads="1"/>
          </p:cNvPicPr>
          <p:nvPr/>
        </p:nvPicPr>
        <p:blipFill>
          <a:blip r:embed="rId2"/>
          <a:srcRect/>
          <a:stretch>
            <a:fillRect/>
          </a:stretch>
        </p:blipFill>
        <p:spPr bwMode="auto">
          <a:xfrm>
            <a:off x="3357553" y="2357430"/>
            <a:ext cx="5429289" cy="1483995"/>
          </a:xfrm>
          <a:prstGeom prst="rect">
            <a:avLst/>
          </a:prstGeom>
          <a:noFill/>
          <a:ln w="9525">
            <a:noFill/>
            <a:miter lim="800000"/>
            <a:headEnd/>
            <a:tailEnd/>
          </a:ln>
          <a:effectLst/>
        </p:spPr>
      </p:pic>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35170" name="Picture 2"/>
          <p:cNvPicPr>
            <a:picLocks noChangeAspect="1" noChangeArrowheads="1"/>
          </p:cNvPicPr>
          <p:nvPr/>
        </p:nvPicPr>
        <p:blipFill>
          <a:blip r:embed="rId2"/>
          <a:srcRect/>
          <a:stretch>
            <a:fillRect/>
          </a:stretch>
        </p:blipFill>
        <p:spPr bwMode="auto">
          <a:xfrm>
            <a:off x="310074" y="214290"/>
            <a:ext cx="8119578" cy="6215106"/>
          </a:xfrm>
          <a:prstGeom prst="rect">
            <a:avLst/>
          </a:prstGeom>
          <a:noFill/>
          <a:ln w="9525">
            <a:noFill/>
            <a:miter lim="800000"/>
            <a:headEnd/>
            <a:tailEnd/>
          </a:ln>
          <a:effectLst/>
        </p:spPr>
      </p:pic>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92500"/>
          </a:bodyPr>
          <a:lstStyle/>
          <a:p>
            <a:r>
              <a:rPr lang="en-US" b="1" dirty="0" smtClean="0"/>
              <a:t>position: fixed;</a:t>
            </a:r>
          </a:p>
          <a:p>
            <a:pPr algn="just"/>
            <a:r>
              <a:rPr lang="en-US" dirty="0" smtClean="0"/>
              <a:t>An element with position: fixed; is positioned relative to the viewport, which means it always stays in the same place even if the page is scrolled. The top, right, bottom, and left properties are used to position the element.</a:t>
            </a:r>
          </a:p>
          <a:p>
            <a:pPr algn="just"/>
            <a:r>
              <a:rPr lang="en-US" dirty="0" smtClean="0"/>
              <a:t>A fixed element does not leave a gap in the page where it would normally have been located.</a:t>
            </a:r>
          </a:p>
          <a:p>
            <a:endParaRPr lang="en-US" dirty="0"/>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92500" lnSpcReduction="10000"/>
          </a:bodyPr>
          <a:lstStyle/>
          <a:p>
            <a:pPr algn="just"/>
            <a:r>
              <a:rPr lang="en-US" dirty="0" smtClean="0"/>
              <a:t>The fixed position value is used relatively infrequently. It is a type of absolute </a:t>
            </a:r>
            <a:r>
              <a:rPr lang="en-US" dirty="0" smtClean="0"/>
              <a:t>positioning, except </a:t>
            </a:r>
            <a:r>
              <a:rPr lang="en-US" dirty="0" smtClean="0"/>
              <a:t>that the positioning values are in relation to the viewport (i.e., to </a:t>
            </a:r>
            <a:r>
              <a:rPr lang="en-US" dirty="0" smtClean="0"/>
              <a:t>the browser </a:t>
            </a:r>
            <a:r>
              <a:rPr lang="en-US" dirty="0" smtClean="0"/>
              <a:t>window). </a:t>
            </a:r>
            <a:endParaRPr lang="en-US" dirty="0" smtClean="0"/>
          </a:p>
          <a:p>
            <a:pPr algn="just"/>
            <a:r>
              <a:rPr lang="en-US" dirty="0" smtClean="0"/>
              <a:t>Elements </a:t>
            </a:r>
            <a:r>
              <a:rPr lang="en-US" dirty="0" smtClean="0"/>
              <a:t>with </a:t>
            </a:r>
            <a:r>
              <a:rPr lang="en-US" b="1" dirty="0" smtClean="0"/>
              <a:t>fixed positioning do not move when the </a:t>
            </a:r>
            <a:r>
              <a:rPr lang="en-US" b="1" dirty="0" smtClean="0"/>
              <a:t>user </a:t>
            </a:r>
            <a:r>
              <a:rPr lang="en-US" dirty="0" smtClean="0"/>
              <a:t>scrolls </a:t>
            </a:r>
            <a:r>
              <a:rPr lang="en-US" dirty="0" smtClean="0"/>
              <a:t>up or down the page, as can be seen in </a:t>
            </a:r>
            <a:r>
              <a:rPr lang="en-US" dirty="0" smtClean="0"/>
              <a:t>Figure</a:t>
            </a:r>
            <a:endParaRPr lang="en-US" dirty="0" smtClean="0"/>
          </a:p>
          <a:p>
            <a:pPr algn="just"/>
            <a:r>
              <a:rPr lang="en-US" dirty="0" smtClean="0"/>
              <a:t>The fixed position is most commonly used to ensure that navigation </a:t>
            </a:r>
            <a:r>
              <a:rPr lang="en-US" dirty="0" smtClean="0"/>
              <a:t>elements or advertisements </a:t>
            </a:r>
            <a:r>
              <a:rPr lang="en-US" dirty="0" smtClean="0"/>
              <a:t>are always visible</a:t>
            </a:r>
            <a:endParaRPr lang="en-US" dirty="0"/>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137218" name="Picture 2"/>
          <p:cNvPicPr>
            <a:picLocks noChangeAspect="1" noChangeArrowheads="1"/>
          </p:cNvPicPr>
          <p:nvPr/>
        </p:nvPicPr>
        <p:blipFill>
          <a:blip r:embed="rId2"/>
          <a:srcRect/>
          <a:stretch>
            <a:fillRect/>
          </a:stretch>
        </p:blipFill>
        <p:spPr bwMode="auto">
          <a:xfrm>
            <a:off x="642910" y="312825"/>
            <a:ext cx="8143932" cy="6045133"/>
          </a:xfrm>
          <a:prstGeom prst="rect">
            <a:avLst/>
          </a:prstGeom>
          <a:noFill/>
          <a:ln w="9525">
            <a:noFill/>
            <a:miter lim="800000"/>
            <a:headEnd/>
            <a:tailEnd/>
          </a:ln>
          <a:effectLst/>
        </p:spPr>
      </p:pic>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Rectangle 3"/>
          <p:cNvSpPr/>
          <p:nvPr/>
        </p:nvSpPr>
        <p:spPr>
          <a:xfrm>
            <a:off x="0" y="0"/>
            <a:ext cx="8858280" cy="7017306"/>
          </a:xfrm>
          <a:prstGeom prst="rect">
            <a:avLst/>
          </a:prstGeom>
        </p:spPr>
        <p:txBody>
          <a:bodyPr wrap="square">
            <a:spAutoFit/>
          </a:bodyPr>
          <a:lstStyle/>
          <a:p>
            <a:r>
              <a:rPr lang="en-US" b="1" dirty="0" smtClean="0"/>
              <a:t>&lt;!DOCTYPE html&gt;</a:t>
            </a:r>
          </a:p>
          <a:p>
            <a:r>
              <a:rPr lang="en-US" b="1" dirty="0" smtClean="0"/>
              <a:t>&lt;html&gt;</a:t>
            </a:r>
          </a:p>
          <a:p>
            <a:r>
              <a:rPr lang="en-US" b="1" dirty="0" smtClean="0"/>
              <a:t>&lt;head&gt;</a:t>
            </a:r>
          </a:p>
          <a:p>
            <a:r>
              <a:rPr lang="en-US" b="1" dirty="0" smtClean="0"/>
              <a:t>&lt;style&gt;</a:t>
            </a:r>
          </a:p>
          <a:p>
            <a:r>
              <a:rPr lang="en-US" b="1" dirty="0" err="1" smtClean="0"/>
              <a:t>div.fixed</a:t>
            </a:r>
            <a:r>
              <a:rPr lang="en-US" b="1" dirty="0" smtClean="0"/>
              <a:t> {</a:t>
            </a:r>
          </a:p>
          <a:p>
            <a:r>
              <a:rPr lang="en-US" b="1" dirty="0" smtClean="0"/>
              <a:t>  position: fixed;</a:t>
            </a:r>
          </a:p>
          <a:p>
            <a:r>
              <a:rPr lang="en-US" b="1" dirty="0" smtClean="0"/>
              <a:t>  bottom: 0;</a:t>
            </a:r>
          </a:p>
          <a:p>
            <a:r>
              <a:rPr lang="en-US" b="1" dirty="0" smtClean="0"/>
              <a:t>  right: 0;</a:t>
            </a:r>
          </a:p>
          <a:p>
            <a:r>
              <a:rPr lang="en-US" b="1" dirty="0" smtClean="0"/>
              <a:t>  width: 300px;</a:t>
            </a:r>
          </a:p>
          <a:p>
            <a:r>
              <a:rPr lang="en-US" b="1" dirty="0" smtClean="0"/>
              <a:t>  border: 3px solid #73AD21;</a:t>
            </a:r>
          </a:p>
          <a:p>
            <a:r>
              <a:rPr lang="en-US" b="1" dirty="0" smtClean="0"/>
              <a:t>}</a:t>
            </a:r>
          </a:p>
          <a:p>
            <a:r>
              <a:rPr lang="en-US" b="1" dirty="0" smtClean="0"/>
              <a:t>&lt;/style&gt;</a:t>
            </a:r>
          </a:p>
          <a:p>
            <a:r>
              <a:rPr lang="en-US" b="1" dirty="0" smtClean="0"/>
              <a:t>&lt;/head&gt;</a:t>
            </a:r>
          </a:p>
          <a:p>
            <a:r>
              <a:rPr lang="en-US" b="1" dirty="0" smtClean="0"/>
              <a:t>&lt;body&gt;</a:t>
            </a:r>
          </a:p>
          <a:p>
            <a:endParaRPr lang="en-US" b="1" dirty="0" smtClean="0"/>
          </a:p>
          <a:p>
            <a:r>
              <a:rPr lang="en-US" b="1" dirty="0" smtClean="0"/>
              <a:t>&lt;h2&gt;position: fixed;&lt;/h2&gt;</a:t>
            </a:r>
          </a:p>
          <a:p>
            <a:endParaRPr lang="en-US" b="1" dirty="0" smtClean="0"/>
          </a:p>
          <a:p>
            <a:r>
              <a:rPr lang="en-US" b="1" dirty="0" smtClean="0"/>
              <a:t>&lt;p&gt;An element with position: fixed; is positioned relative to the viewport, which means it always stays in the same place even if the page is scrolled:&lt;/p&gt;</a:t>
            </a:r>
          </a:p>
          <a:p>
            <a:endParaRPr lang="en-US" b="1" dirty="0" smtClean="0"/>
          </a:p>
          <a:p>
            <a:r>
              <a:rPr lang="en-US" b="1" dirty="0" smtClean="0"/>
              <a:t>&lt;div class="fixed"&gt;</a:t>
            </a:r>
          </a:p>
          <a:p>
            <a:r>
              <a:rPr lang="en-US" b="1" dirty="0" smtClean="0"/>
              <a:t>This div element has position: fixed;</a:t>
            </a:r>
          </a:p>
          <a:p>
            <a:r>
              <a:rPr lang="en-US" b="1" dirty="0" smtClean="0"/>
              <a:t>&lt;/div&gt;</a:t>
            </a:r>
          </a:p>
          <a:p>
            <a:endParaRPr lang="en-US" b="1" dirty="0" smtClean="0"/>
          </a:p>
          <a:p>
            <a:r>
              <a:rPr lang="en-US" b="1" dirty="0" smtClean="0"/>
              <a:t>&lt;/body&gt;</a:t>
            </a:r>
            <a:endParaRPr lang="en-US" b="1"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a:buNone/>
            </a:pPr>
            <a:r>
              <a:rPr lang="en-US" dirty="0" smtClean="0"/>
              <a:t>Example Explained</a:t>
            </a:r>
          </a:p>
          <a:p>
            <a:r>
              <a:rPr lang="en-US" dirty="0" smtClean="0"/>
              <a:t>p is a selector in CSS (it points to the HTML element you want to style: &lt;p&gt;).</a:t>
            </a:r>
          </a:p>
          <a:p>
            <a:r>
              <a:rPr lang="en-US" dirty="0" smtClean="0"/>
              <a:t>color is a property, and red is the property value</a:t>
            </a:r>
          </a:p>
          <a:p>
            <a:r>
              <a:rPr lang="en-US" dirty="0" smtClean="0"/>
              <a:t>text-align is a property, and center is the property value</a:t>
            </a:r>
          </a:p>
          <a:p>
            <a:endParaRPr lang="en-US" dirty="0"/>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29026" name="Picture 2"/>
          <p:cNvPicPr>
            <a:picLocks noChangeAspect="1" noChangeArrowheads="1"/>
          </p:cNvPicPr>
          <p:nvPr/>
        </p:nvPicPr>
        <p:blipFill>
          <a:blip r:embed="rId2"/>
          <a:srcRect/>
          <a:stretch>
            <a:fillRect/>
          </a:stretch>
        </p:blipFill>
        <p:spPr bwMode="auto">
          <a:xfrm>
            <a:off x="571472" y="2643182"/>
            <a:ext cx="8207354" cy="1390656"/>
          </a:xfrm>
          <a:prstGeom prst="rect">
            <a:avLst/>
          </a:prstGeom>
          <a:noFill/>
          <a:ln w="9525">
            <a:noFill/>
            <a:miter lim="800000"/>
            <a:headEnd/>
            <a:tailEnd/>
          </a:ln>
          <a:effectLst/>
        </p:spPr>
      </p:pic>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92500" lnSpcReduction="10000"/>
          </a:bodyPr>
          <a:lstStyle/>
          <a:p>
            <a:pPr algn="just"/>
            <a:r>
              <a:rPr lang="en-US" b="1" dirty="0" smtClean="0"/>
              <a:t>position: absolute;</a:t>
            </a:r>
          </a:p>
          <a:p>
            <a:pPr algn="just"/>
            <a:r>
              <a:rPr lang="en-US" dirty="0" smtClean="0"/>
              <a:t>An element with position: absolute; is positioned relative to the nearest positioned ancestor (instead of positioned relative to the viewport, like fixed).</a:t>
            </a:r>
          </a:p>
          <a:p>
            <a:pPr algn="just"/>
            <a:r>
              <a:rPr lang="en-US" dirty="0" smtClean="0"/>
              <a:t>However; if an absolute positioned element has no positioned ancestors, it uses the document body, and moves along with page scrolling</a:t>
            </a:r>
            <a:r>
              <a:rPr lang="en-US" dirty="0" smtClean="0"/>
              <a:t>.</a:t>
            </a:r>
          </a:p>
          <a:p>
            <a:pPr algn="just"/>
            <a:r>
              <a:rPr lang="en-US" b="1" dirty="0" smtClean="0"/>
              <a:t>Note:</a:t>
            </a:r>
            <a:r>
              <a:rPr lang="en-US" dirty="0" smtClean="0"/>
              <a:t> Absolute positioned elements are removed from the normal flow, and can overlap elements</a:t>
            </a:r>
          </a:p>
          <a:p>
            <a:endParaRPr lang="en-US" dirty="0"/>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Rectangle 3"/>
          <p:cNvSpPr/>
          <p:nvPr/>
        </p:nvSpPr>
        <p:spPr>
          <a:xfrm>
            <a:off x="1142976" y="1357298"/>
            <a:ext cx="5715024" cy="2862322"/>
          </a:xfrm>
          <a:prstGeom prst="rect">
            <a:avLst/>
          </a:prstGeom>
        </p:spPr>
        <p:txBody>
          <a:bodyPr wrap="square">
            <a:spAutoFit/>
          </a:bodyPr>
          <a:lstStyle/>
          <a:p>
            <a:r>
              <a:rPr lang="en-US" b="1" dirty="0" smtClean="0"/>
              <a:t>&lt;!DOCTYPE html&gt;</a:t>
            </a:r>
          </a:p>
          <a:p>
            <a:r>
              <a:rPr lang="en-US" b="1" dirty="0" smtClean="0"/>
              <a:t>&lt;html&gt;</a:t>
            </a:r>
          </a:p>
          <a:p>
            <a:r>
              <a:rPr lang="en-US" b="1" dirty="0" smtClean="0"/>
              <a:t>&lt;head&gt;</a:t>
            </a:r>
          </a:p>
          <a:p>
            <a:r>
              <a:rPr lang="en-US" b="1" dirty="0" smtClean="0"/>
              <a:t>&lt;style&gt;</a:t>
            </a:r>
          </a:p>
          <a:p>
            <a:r>
              <a:rPr lang="en-US" b="1" dirty="0" err="1" smtClean="0"/>
              <a:t>div.relative</a:t>
            </a:r>
            <a:r>
              <a:rPr lang="en-US" b="1" dirty="0" smtClean="0"/>
              <a:t> {</a:t>
            </a:r>
          </a:p>
          <a:p>
            <a:r>
              <a:rPr lang="en-US" b="1" dirty="0" smtClean="0"/>
              <a:t>  position: relative;</a:t>
            </a:r>
          </a:p>
          <a:p>
            <a:r>
              <a:rPr lang="en-US" b="1" dirty="0" smtClean="0"/>
              <a:t>  width: 400px;</a:t>
            </a:r>
          </a:p>
          <a:p>
            <a:r>
              <a:rPr lang="en-US" b="1" dirty="0" smtClean="0"/>
              <a:t>  height: 200px;</a:t>
            </a:r>
          </a:p>
          <a:p>
            <a:r>
              <a:rPr lang="en-US" b="1" dirty="0" smtClean="0"/>
              <a:t>  border: 3px solid #73AD21;</a:t>
            </a:r>
          </a:p>
          <a:p>
            <a:r>
              <a:rPr lang="en-US" b="1" dirty="0" smtClean="0"/>
              <a:t>} </a:t>
            </a:r>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Rectangle 3"/>
          <p:cNvSpPr/>
          <p:nvPr/>
        </p:nvSpPr>
        <p:spPr>
          <a:xfrm>
            <a:off x="0" y="0"/>
            <a:ext cx="8786842" cy="6740307"/>
          </a:xfrm>
          <a:prstGeom prst="rect">
            <a:avLst/>
          </a:prstGeom>
        </p:spPr>
        <p:txBody>
          <a:bodyPr wrap="square">
            <a:spAutoFit/>
          </a:bodyPr>
          <a:lstStyle/>
          <a:p>
            <a:endParaRPr lang="en-US" dirty="0" smtClean="0"/>
          </a:p>
          <a:p>
            <a:r>
              <a:rPr lang="en-US" b="1" dirty="0" err="1" smtClean="0"/>
              <a:t>div.absolute</a:t>
            </a:r>
            <a:r>
              <a:rPr lang="en-US" b="1" dirty="0" smtClean="0"/>
              <a:t> {</a:t>
            </a:r>
          </a:p>
          <a:p>
            <a:r>
              <a:rPr lang="en-US" b="1" dirty="0" smtClean="0"/>
              <a:t>  position: absolute;</a:t>
            </a:r>
          </a:p>
          <a:p>
            <a:r>
              <a:rPr lang="en-US" b="1" dirty="0" smtClean="0"/>
              <a:t>  top: 80px;</a:t>
            </a:r>
          </a:p>
          <a:p>
            <a:r>
              <a:rPr lang="en-US" b="1" dirty="0" smtClean="0"/>
              <a:t>  right: 0;</a:t>
            </a:r>
          </a:p>
          <a:p>
            <a:r>
              <a:rPr lang="en-US" b="1" dirty="0" smtClean="0"/>
              <a:t>  width: 200px;</a:t>
            </a:r>
          </a:p>
          <a:p>
            <a:r>
              <a:rPr lang="en-US" b="1" dirty="0" smtClean="0"/>
              <a:t>  height: 100px;</a:t>
            </a:r>
          </a:p>
          <a:p>
            <a:r>
              <a:rPr lang="en-US" b="1" dirty="0" smtClean="0"/>
              <a:t>  border: 3px solid #73AD21;</a:t>
            </a:r>
          </a:p>
          <a:p>
            <a:r>
              <a:rPr lang="en-US" b="1" dirty="0" smtClean="0"/>
              <a:t>}</a:t>
            </a:r>
          </a:p>
          <a:p>
            <a:r>
              <a:rPr lang="en-US" b="1" dirty="0" smtClean="0"/>
              <a:t>&lt;/style&gt;</a:t>
            </a:r>
          </a:p>
          <a:p>
            <a:r>
              <a:rPr lang="en-US" b="1" dirty="0" smtClean="0"/>
              <a:t>&lt;/head&gt;</a:t>
            </a:r>
          </a:p>
          <a:p>
            <a:r>
              <a:rPr lang="en-US" b="1" dirty="0" smtClean="0"/>
              <a:t>&lt;body&gt;</a:t>
            </a:r>
          </a:p>
          <a:p>
            <a:endParaRPr lang="en-US" b="1" dirty="0" smtClean="0"/>
          </a:p>
          <a:p>
            <a:r>
              <a:rPr lang="en-US" b="1" dirty="0" smtClean="0"/>
              <a:t>&lt;h2&gt;position: absolute;&lt;/h2&gt;</a:t>
            </a:r>
          </a:p>
          <a:p>
            <a:endParaRPr lang="en-US" b="1" dirty="0" smtClean="0"/>
          </a:p>
          <a:p>
            <a:r>
              <a:rPr lang="en-US" b="1" dirty="0" smtClean="0"/>
              <a:t>&lt;p&gt;An element with position: absolute; is positioned relative to the nearest positioned ancestor (instead of positioned relative to the viewport, like fixed):&lt;/p&gt;</a:t>
            </a:r>
          </a:p>
          <a:p>
            <a:endParaRPr lang="en-US" b="1" dirty="0" smtClean="0"/>
          </a:p>
          <a:p>
            <a:r>
              <a:rPr lang="en-US" b="1" dirty="0" smtClean="0"/>
              <a:t>&lt;div class="relative"&gt;This div element has position: relative;</a:t>
            </a:r>
          </a:p>
          <a:p>
            <a:r>
              <a:rPr lang="en-US" b="1" dirty="0" smtClean="0"/>
              <a:t>  &lt;div class="absolute"&gt;This div element has position: absolute;&lt;/div&gt;</a:t>
            </a:r>
          </a:p>
          <a:p>
            <a:r>
              <a:rPr lang="en-US" b="1" dirty="0" smtClean="0"/>
              <a:t>&lt;/div&gt;</a:t>
            </a:r>
          </a:p>
          <a:p>
            <a:endParaRPr lang="en-US" b="1" dirty="0" smtClean="0"/>
          </a:p>
          <a:p>
            <a:r>
              <a:rPr lang="en-US" b="1" dirty="0" smtClean="0"/>
              <a:t>&lt;/body&gt;</a:t>
            </a:r>
          </a:p>
          <a:p>
            <a:r>
              <a:rPr lang="en-US" b="1" dirty="0" smtClean="0"/>
              <a:t>&lt;/html&gt;</a:t>
            </a:r>
            <a:endParaRPr lang="en-US" b="1" dirty="0"/>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31074" name="Picture 2"/>
          <p:cNvPicPr>
            <a:picLocks noChangeAspect="1" noChangeArrowheads="1"/>
          </p:cNvPicPr>
          <p:nvPr/>
        </p:nvPicPr>
        <p:blipFill>
          <a:blip r:embed="rId2"/>
          <a:srcRect/>
          <a:stretch>
            <a:fillRect/>
          </a:stretch>
        </p:blipFill>
        <p:spPr bwMode="auto">
          <a:xfrm>
            <a:off x="136134" y="1214422"/>
            <a:ext cx="8579270" cy="3786203"/>
          </a:xfrm>
          <a:prstGeom prst="rect">
            <a:avLst/>
          </a:prstGeom>
          <a:noFill/>
          <a:ln w="9525">
            <a:noFill/>
            <a:miter lim="800000"/>
            <a:headEnd/>
            <a:tailEnd/>
          </a:ln>
          <a:effectLst/>
        </p:spPr>
      </p:pic>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36194" name="Picture 2"/>
          <p:cNvPicPr>
            <a:picLocks noChangeAspect="1" noChangeArrowheads="1"/>
          </p:cNvPicPr>
          <p:nvPr/>
        </p:nvPicPr>
        <p:blipFill>
          <a:blip r:embed="rId2"/>
          <a:srcRect/>
          <a:stretch>
            <a:fillRect/>
          </a:stretch>
        </p:blipFill>
        <p:spPr bwMode="auto">
          <a:xfrm>
            <a:off x="285720" y="132356"/>
            <a:ext cx="8215369" cy="6297040"/>
          </a:xfrm>
          <a:prstGeom prst="rect">
            <a:avLst/>
          </a:prstGeom>
          <a:noFill/>
          <a:ln w="9525">
            <a:noFill/>
            <a:miter lim="800000"/>
            <a:headEnd/>
            <a:tailEnd/>
          </a:ln>
          <a:effectLst/>
        </p:spPr>
      </p:pic>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92500" lnSpcReduction="20000"/>
          </a:bodyPr>
          <a:lstStyle/>
          <a:p>
            <a:pPr algn="just"/>
            <a:r>
              <a:rPr lang="en-US" b="1" dirty="0" smtClean="0"/>
              <a:t>position: sticky;</a:t>
            </a:r>
          </a:p>
          <a:p>
            <a:pPr algn="just"/>
            <a:r>
              <a:rPr lang="en-US" dirty="0" smtClean="0"/>
              <a:t>An element with position: sticky; is positioned based on the user's scroll position.</a:t>
            </a:r>
          </a:p>
          <a:p>
            <a:pPr algn="just"/>
            <a:r>
              <a:rPr lang="en-US" dirty="0" smtClean="0"/>
              <a:t>A sticky element toggles between relative and fixed, depending on the scroll position. It is positioned relative until a given offset position is met in the viewport - then it "sticks" in place (like </a:t>
            </a:r>
            <a:r>
              <a:rPr lang="en-US" dirty="0" err="1" smtClean="0"/>
              <a:t>position:fixed</a:t>
            </a:r>
            <a:r>
              <a:rPr lang="en-US" dirty="0" smtClean="0"/>
              <a:t>).</a:t>
            </a:r>
          </a:p>
          <a:p>
            <a:pPr algn="just"/>
            <a:r>
              <a:rPr lang="en-US" dirty="0" smtClean="0"/>
              <a:t>The </a:t>
            </a:r>
            <a:r>
              <a:rPr lang="en-US" dirty="0" smtClean="0"/>
              <a:t>sticky element sticks to the top of the page (top: 0), when you reach its scroll position</a:t>
            </a:r>
            <a:r>
              <a:rPr lang="en-US" dirty="0" smtClean="0"/>
              <a:t>.</a:t>
            </a:r>
            <a:r>
              <a:rPr lang="en-US" dirty="0" smtClean="0"/>
              <a:t/>
            </a:r>
            <a:br>
              <a:rPr lang="en-US" dirty="0" smtClean="0"/>
            </a:br>
            <a:endParaRPr lang="en-US" dirty="0" smtClean="0"/>
          </a:p>
          <a:p>
            <a:endParaRPr lang="en-US" dirty="0"/>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Rectangle 3"/>
          <p:cNvSpPr/>
          <p:nvPr/>
        </p:nvSpPr>
        <p:spPr>
          <a:xfrm>
            <a:off x="785786" y="428604"/>
            <a:ext cx="4572000" cy="5078313"/>
          </a:xfrm>
          <a:prstGeom prst="rect">
            <a:avLst/>
          </a:prstGeom>
        </p:spPr>
        <p:txBody>
          <a:bodyPr>
            <a:spAutoFit/>
          </a:bodyPr>
          <a:lstStyle/>
          <a:p>
            <a:r>
              <a:rPr lang="en-US" b="1" dirty="0" smtClean="0"/>
              <a:t>&lt;!DOCTYPE html&gt;</a:t>
            </a:r>
          </a:p>
          <a:p>
            <a:r>
              <a:rPr lang="en-US" b="1" dirty="0" smtClean="0"/>
              <a:t>&lt;html&gt;</a:t>
            </a:r>
          </a:p>
          <a:p>
            <a:r>
              <a:rPr lang="en-US" b="1" dirty="0" smtClean="0"/>
              <a:t>&lt;head&gt;</a:t>
            </a:r>
          </a:p>
          <a:p>
            <a:r>
              <a:rPr lang="en-US" b="1" dirty="0" smtClean="0"/>
              <a:t>&lt;style&gt;</a:t>
            </a:r>
          </a:p>
          <a:p>
            <a:r>
              <a:rPr lang="en-US" b="1" dirty="0" err="1" smtClean="0"/>
              <a:t>div.sticky</a:t>
            </a:r>
            <a:r>
              <a:rPr lang="en-US" b="1" dirty="0" smtClean="0"/>
              <a:t> {</a:t>
            </a:r>
          </a:p>
          <a:p>
            <a:r>
              <a:rPr lang="en-US" b="1" dirty="0" smtClean="0"/>
              <a:t>  position: -</a:t>
            </a:r>
            <a:r>
              <a:rPr lang="en-US" b="1" dirty="0" err="1" smtClean="0"/>
              <a:t>webkit</a:t>
            </a:r>
            <a:r>
              <a:rPr lang="en-US" b="1" dirty="0" smtClean="0"/>
              <a:t>-sticky;</a:t>
            </a:r>
          </a:p>
          <a:p>
            <a:r>
              <a:rPr lang="en-US" b="1" dirty="0" smtClean="0"/>
              <a:t>  position: sticky;</a:t>
            </a:r>
          </a:p>
          <a:p>
            <a:r>
              <a:rPr lang="en-US" b="1" dirty="0" smtClean="0"/>
              <a:t>  top: 0;</a:t>
            </a:r>
          </a:p>
          <a:p>
            <a:r>
              <a:rPr lang="en-US" b="1" dirty="0" smtClean="0"/>
              <a:t>  padding: 5px;</a:t>
            </a:r>
          </a:p>
          <a:p>
            <a:r>
              <a:rPr lang="en-US" b="1" dirty="0" smtClean="0"/>
              <a:t>  background-color: #cae8ca;</a:t>
            </a:r>
          </a:p>
          <a:p>
            <a:r>
              <a:rPr lang="en-US" b="1" dirty="0" smtClean="0"/>
              <a:t>  border: 2px solid #4CAF50;</a:t>
            </a:r>
          </a:p>
          <a:p>
            <a:r>
              <a:rPr lang="en-US" b="1" dirty="0" smtClean="0"/>
              <a:t>}</a:t>
            </a:r>
          </a:p>
          <a:p>
            <a:r>
              <a:rPr lang="en-US" b="1" dirty="0" smtClean="0"/>
              <a:t>&lt;/style&gt;</a:t>
            </a:r>
          </a:p>
          <a:p>
            <a:r>
              <a:rPr lang="en-US" b="1" dirty="0" smtClean="0"/>
              <a:t>&lt;/head&gt;</a:t>
            </a:r>
          </a:p>
          <a:p>
            <a:r>
              <a:rPr lang="en-US" b="1" dirty="0" smtClean="0"/>
              <a:t>&lt;body&gt;</a:t>
            </a:r>
          </a:p>
          <a:p>
            <a:endParaRPr lang="en-US" b="1" dirty="0" smtClean="0"/>
          </a:p>
          <a:p>
            <a:r>
              <a:rPr lang="en-US" b="1" dirty="0" smtClean="0"/>
              <a:t>&lt;p&gt;Try to &lt;b&gt;scroll&lt;/b&gt; inside this frame to understand how sticky positioning works.&lt;/p&gt;</a:t>
            </a:r>
            <a:endParaRPr lang="en-US" b="1" dirty="0"/>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Rectangle 3"/>
          <p:cNvSpPr/>
          <p:nvPr/>
        </p:nvSpPr>
        <p:spPr>
          <a:xfrm>
            <a:off x="285720" y="214290"/>
            <a:ext cx="8001056" cy="5078313"/>
          </a:xfrm>
          <a:prstGeom prst="rect">
            <a:avLst/>
          </a:prstGeom>
        </p:spPr>
        <p:txBody>
          <a:bodyPr wrap="square">
            <a:spAutoFit/>
          </a:bodyPr>
          <a:lstStyle/>
          <a:p>
            <a:r>
              <a:rPr lang="en-US" b="1" dirty="0" smtClean="0"/>
              <a:t>&lt;div class="sticky"&gt;I am sticky!&lt;/div&gt;</a:t>
            </a:r>
          </a:p>
          <a:p>
            <a:endParaRPr lang="en-US" b="1" dirty="0" smtClean="0"/>
          </a:p>
          <a:p>
            <a:r>
              <a:rPr lang="en-US" b="1" dirty="0" smtClean="0"/>
              <a:t>&lt;div style="padding-bottom:2000px"&gt;</a:t>
            </a:r>
          </a:p>
          <a:p>
            <a:r>
              <a:rPr lang="en-US" b="1" dirty="0" smtClean="0"/>
              <a:t>  &lt;p&gt;In this example, the sticky element sticks to the top of the page (top: 0), when you reach its scroll position.&lt;/p&gt;</a:t>
            </a:r>
          </a:p>
          <a:p>
            <a:r>
              <a:rPr lang="en-US" b="1" dirty="0" smtClean="0"/>
              <a:t>  &lt;p&gt;Scroll back up to remove the </a:t>
            </a:r>
            <a:r>
              <a:rPr lang="en-US" b="1" dirty="0" err="1" smtClean="0"/>
              <a:t>stickyness</a:t>
            </a:r>
            <a:r>
              <a:rPr lang="en-US" b="1" dirty="0" smtClean="0"/>
              <a:t>.&lt;/p&gt;</a:t>
            </a:r>
          </a:p>
          <a:p>
            <a:r>
              <a:rPr lang="en-US" b="1" dirty="0" smtClean="0"/>
              <a:t>  &lt;p&gt;Some text to enable scrolling.. </a:t>
            </a:r>
            <a:r>
              <a:rPr lang="en-US" b="1" dirty="0" err="1" smtClean="0"/>
              <a:t>Lorem</a:t>
            </a:r>
            <a:r>
              <a:rPr lang="en-US" b="1" dirty="0" smtClean="0"/>
              <a:t> </a:t>
            </a:r>
            <a:r>
              <a:rPr lang="en-US" b="1" dirty="0" err="1" smtClean="0"/>
              <a:t>ipsum</a:t>
            </a:r>
            <a:r>
              <a:rPr lang="en-US" b="1" dirty="0" smtClean="0"/>
              <a:t> dolor sit </a:t>
            </a:r>
            <a:r>
              <a:rPr lang="en-US" b="1" dirty="0" err="1" smtClean="0"/>
              <a:t>amet</a:t>
            </a:r>
            <a:r>
              <a:rPr lang="en-US" b="1" dirty="0" smtClean="0"/>
              <a:t>, </a:t>
            </a:r>
            <a:r>
              <a:rPr lang="en-US" b="1" dirty="0" err="1" smtClean="0"/>
              <a:t>illum</a:t>
            </a:r>
            <a:r>
              <a:rPr lang="en-US" b="1" dirty="0" smtClean="0"/>
              <a:t> </a:t>
            </a:r>
            <a:r>
              <a:rPr lang="en-US" b="1" dirty="0" err="1" smtClean="0"/>
              <a:t>definitiones</a:t>
            </a:r>
            <a:r>
              <a:rPr lang="en-US" b="1" dirty="0" smtClean="0"/>
              <a:t> no quo, </a:t>
            </a:r>
            <a:r>
              <a:rPr lang="en-US" b="1" dirty="0" err="1" smtClean="0"/>
              <a:t>maluisset</a:t>
            </a:r>
            <a:r>
              <a:rPr lang="en-US" b="1" dirty="0" smtClean="0"/>
              <a:t> </a:t>
            </a:r>
            <a:r>
              <a:rPr lang="en-US" b="1" dirty="0" err="1" smtClean="0"/>
              <a:t>concludaturque</a:t>
            </a:r>
            <a:r>
              <a:rPr lang="en-US" b="1" dirty="0" smtClean="0"/>
              <a:t> et </a:t>
            </a:r>
            <a:r>
              <a:rPr lang="en-US" b="1" dirty="0" err="1" smtClean="0"/>
              <a:t>eum</a:t>
            </a:r>
            <a:r>
              <a:rPr lang="en-US" b="1" dirty="0" smtClean="0"/>
              <a:t>, </a:t>
            </a:r>
            <a:r>
              <a:rPr lang="en-US" b="1" dirty="0" err="1" smtClean="0"/>
              <a:t>altera</a:t>
            </a:r>
            <a:r>
              <a:rPr lang="en-US" b="1" dirty="0" smtClean="0"/>
              <a:t> </a:t>
            </a:r>
            <a:r>
              <a:rPr lang="en-US" b="1" dirty="0" err="1" smtClean="0"/>
              <a:t>fabulas</a:t>
            </a:r>
            <a:r>
              <a:rPr lang="en-US" b="1" dirty="0" smtClean="0"/>
              <a:t> </a:t>
            </a:r>
            <a:r>
              <a:rPr lang="en-US" b="1" dirty="0" err="1" smtClean="0"/>
              <a:t>ut</a:t>
            </a:r>
            <a:r>
              <a:rPr lang="en-US" b="1" dirty="0" smtClean="0"/>
              <a:t> quo. </a:t>
            </a:r>
            <a:r>
              <a:rPr lang="en-US" b="1" dirty="0" err="1" smtClean="0"/>
              <a:t>Atqui</a:t>
            </a:r>
            <a:r>
              <a:rPr lang="en-US" b="1" dirty="0" smtClean="0"/>
              <a:t> </a:t>
            </a:r>
            <a:r>
              <a:rPr lang="en-US" b="1" dirty="0" err="1" smtClean="0"/>
              <a:t>causae</a:t>
            </a:r>
            <a:r>
              <a:rPr lang="en-US" b="1" dirty="0" smtClean="0"/>
              <a:t> </a:t>
            </a:r>
            <a:r>
              <a:rPr lang="en-US" b="1" dirty="0" err="1" smtClean="0"/>
              <a:t>gloriatur</a:t>
            </a:r>
            <a:r>
              <a:rPr lang="en-US" b="1" dirty="0" smtClean="0"/>
              <a:t> </a:t>
            </a:r>
            <a:r>
              <a:rPr lang="en-US" b="1" dirty="0" err="1" smtClean="0"/>
              <a:t>ius</a:t>
            </a:r>
            <a:r>
              <a:rPr lang="en-US" b="1" dirty="0" smtClean="0"/>
              <a:t> </a:t>
            </a:r>
            <a:r>
              <a:rPr lang="en-US" b="1" dirty="0" err="1" smtClean="0"/>
              <a:t>te</a:t>
            </a:r>
            <a:r>
              <a:rPr lang="en-US" b="1" dirty="0" smtClean="0"/>
              <a:t>, id </a:t>
            </a:r>
            <a:r>
              <a:rPr lang="en-US" b="1" dirty="0" err="1" smtClean="0"/>
              <a:t>agam</a:t>
            </a:r>
            <a:r>
              <a:rPr lang="en-US" b="1" dirty="0" smtClean="0"/>
              <a:t> </a:t>
            </a:r>
            <a:r>
              <a:rPr lang="en-US" b="1" dirty="0" err="1" smtClean="0"/>
              <a:t>omnis</a:t>
            </a:r>
            <a:r>
              <a:rPr lang="en-US" b="1" dirty="0" smtClean="0"/>
              <a:t> </a:t>
            </a:r>
            <a:r>
              <a:rPr lang="en-US" b="1" dirty="0" err="1" smtClean="0"/>
              <a:t>evertitur</a:t>
            </a:r>
            <a:r>
              <a:rPr lang="en-US" b="1" dirty="0" smtClean="0"/>
              <a:t> </a:t>
            </a:r>
            <a:r>
              <a:rPr lang="en-US" b="1" dirty="0" err="1" smtClean="0"/>
              <a:t>eum</a:t>
            </a:r>
            <a:r>
              <a:rPr lang="en-US" b="1" dirty="0" smtClean="0"/>
              <a:t>. </a:t>
            </a:r>
            <a:r>
              <a:rPr lang="en-US" b="1" dirty="0" err="1" smtClean="0"/>
              <a:t>Affert</a:t>
            </a:r>
            <a:r>
              <a:rPr lang="en-US" b="1" dirty="0" smtClean="0"/>
              <a:t> </a:t>
            </a:r>
            <a:r>
              <a:rPr lang="en-US" b="1" dirty="0" err="1" smtClean="0"/>
              <a:t>laboramus</a:t>
            </a:r>
            <a:r>
              <a:rPr lang="en-US" b="1" dirty="0" smtClean="0"/>
              <a:t> </a:t>
            </a:r>
            <a:r>
              <a:rPr lang="en-US" b="1" dirty="0" err="1" smtClean="0"/>
              <a:t>repudiandae</a:t>
            </a:r>
            <a:r>
              <a:rPr lang="en-US" b="1" dirty="0" smtClean="0"/>
              <a:t> </a:t>
            </a:r>
            <a:r>
              <a:rPr lang="en-US" b="1" dirty="0" err="1" smtClean="0"/>
              <a:t>nec</a:t>
            </a:r>
            <a:r>
              <a:rPr lang="en-US" b="1" dirty="0" smtClean="0"/>
              <a:t> et. </a:t>
            </a:r>
            <a:r>
              <a:rPr lang="en-US" b="1" dirty="0" err="1" smtClean="0"/>
              <a:t>Inciderint</a:t>
            </a:r>
            <a:r>
              <a:rPr lang="en-US" b="1" dirty="0" smtClean="0"/>
              <a:t> </a:t>
            </a:r>
            <a:r>
              <a:rPr lang="en-US" b="1" dirty="0" err="1" smtClean="0"/>
              <a:t>efficiantur</a:t>
            </a:r>
            <a:r>
              <a:rPr lang="en-US" b="1" dirty="0" smtClean="0"/>
              <a:t> his </a:t>
            </a:r>
            <a:r>
              <a:rPr lang="en-US" b="1" dirty="0" err="1" smtClean="0"/>
              <a:t>ad.</a:t>
            </a:r>
            <a:r>
              <a:rPr lang="en-US" b="1" dirty="0" smtClean="0"/>
              <a:t> </a:t>
            </a:r>
            <a:r>
              <a:rPr lang="en-US" b="1" dirty="0" err="1" smtClean="0"/>
              <a:t>Eum</a:t>
            </a:r>
            <a:r>
              <a:rPr lang="en-US" b="1" dirty="0" smtClean="0"/>
              <a:t> no </a:t>
            </a:r>
            <a:r>
              <a:rPr lang="en-US" b="1" dirty="0" err="1" smtClean="0"/>
              <a:t>molestiae</a:t>
            </a:r>
            <a:r>
              <a:rPr lang="en-US" b="1" dirty="0" smtClean="0"/>
              <a:t> </a:t>
            </a:r>
            <a:r>
              <a:rPr lang="en-US" b="1" dirty="0" err="1" smtClean="0"/>
              <a:t>voluptatibus</a:t>
            </a:r>
            <a:r>
              <a:rPr lang="en-US" b="1" dirty="0" smtClean="0"/>
              <a:t>.&lt;/p&gt;</a:t>
            </a:r>
          </a:p>
          <a:p>
            <a:r>
              <a:rPr lang="en-US" b="1" dirty="0" smtClean="0"/>
              <a:t>  &lt;p&gt;Some text to enable scrolling.. </a:t>
            </a:r>
            <a:r>
              <a:rPr lang="en-US" b="1" dirty="0" err="1" smtClean="0"/>
              <a:t>Lorem</a:t>
            </a:r>
            <a:r>
              <a:rPr lang="en-US" b="1" dirty="0" smtClean="0"/>
              <a:t> </a:t>
            </a:r>
            <a:r>
              <a:rPr lang="en-US" b="1" dirty="0" err="1" smtClean="0"/>
              <a:t>ipsum</a:t>
            </a:r>
            <a:r>
              <a:rPr lang="en-US" b="1" dirty="0" smtClean="0"/>
              <a:t> dolor sit </a:t>
            </a:r>
            <a:r>
              <a:rPr lang="en-US" b="1" dirty="0" err="1" smtClean="0"/>
              <a:t>amet</a:t>
            </a:r>
            <a:r>
              <a:rPr lang="en-US" b="1" dirty="0" smtClean="0"/>
              <a:t>, </a:t>
            </a:r>
            <a:r>
              <a:rPr lang="en-US" b="1" dirty="0" err="1" smtClean="0"/>
              <a:t>illum</a:t>
            </a:r>
            <a:r>
              <a:rPr lang="en-US" b="1" dirty="0" smtClean="0"/>
              <a:t> </a:t>
            </a:r>
            <a:r>
              <a:rPr lang="en-US" b="1" dirty="0" err="1" smtClean="0"/>
              <a:t>definitiones</a:t>
            </a:r>
            <a:r>
              <a:rPr lang="en-US" b="1" dirty="0" smtClean="0"/>
              <a:t> no quo, </a:t>
            </a:r>
            <a:r>
              <a:rPr lang="en-US" b="1" dirty="0" err="1" smtClean="0"/>
              <a:t>maluisset</a:t>
            </a:r>
            <a:r>
              <a:rPr lang="en-US" b="1" dirty="0" smtClean="0"/>
              <a:t> </a:t>
            </a:r>
            <a:r>
              <a:rPr lang="en-US" b="1" dirty="0" err="1" smtClean="0"/>
              <a:t>concludaturque</a:t>
            </a:r>
            <a:r>
              <a:rPr lang="en-US" b="1" dirty="0" smtClean="0"/>
              <a:t> et </a:t>
            </a:r>
            <a:r>
              <a:rPr lang="en-US" b="1" dirty="0" err="1" smtClean="0"/>
              <a:t>eum</a:t>
            </a:r>
            <a:r>
              <a:rPr lang="en-US" b="1" dirty="0" smtClean="0"/>
              <a:t>, </a:t>
            </a:r>
            <a:r>
              <a:rPr lang="en-US" b="1" dirty="0" err="1" smtClean="0"/>
              <a:t>altera</a:t>
            </a:r>
            <a:r>
              <a:rPr lang="en-US" b="1" dirty="0" smtClean="0"/>
              <a:t> </a:t>
            </a:r>
            <a:r>
              <a:rPr lang="en-US" b="1" dirty="0" err="1" smtClean="0"/>
              <a:t>fabulas</a:t>
            </a:r>
            <a:r>
              <a:rPr lang="en-US" b="1" dirty="0" smtClean="0"/>
              <a:t> </a:t>
            </a:r>
            <a:r>
              <a:rPr lang="en-US" b="1" dirty="0" err="1" smtClean="0"/>
              <a:t>ut</a:t>
            </a:r>
            <a:r>
              <a:rPr lang="en-US" b="1" dirty="0" smtClean="0"/>
              <a:t> quo. </a:t>
            </a:r>
            <a:r>
              <a:rPr lang="en-US" b="1" dirty="0" err="1" smtClean="0"/>
              <a:t>Atqui</a:t>
            </a:r>
            <a:r>
              <a:rPr lang="en-US" b="1" dirty="0" smtClean="0"/>
              <a:t> </a:t>
            </a:r>
            <a:r>
              <a:rPr lang="en-US" b="1" dirty="0" err="1" smtClean="0"/>
              <a:t>causae</a:t>
            </a:r>
            <a:r>
              <a:rPr lang="en-US" b="1" dirty="0" smtClean="0"/>
              <a:t> </a:t>
            </a:r>
            <a:r>
              <a:rPr lang="en-US" b="1" dirty="0" err="1" smtClean="0"/>
              <a:t>gloriatur</a:t>
            </a:r>
            <a:r>
              <a:rPr lang="en-US" b="1" dirty="0" smtClean="0"/>
              <a:t> </a:t>
            </a:r>
            <a:r>
              <a:rPr lang="en-US" b="1" dirty="0" err="1" smtClean="0"/>
              <a:t>ius</a:t>
            </a:r>
            <a:r>
              <a:rPr lang="en-US" b="1" dirty="0" smtClean="0"/>
              <a:t> </a:t>
            </a:r>
            <a:r>
              <a:rPr lang="en-US" b="1" dirty="0" err="1" smtClean="0"/>
              <a:t>te</a:t>
            </a:r>
            <a:r>
              <a:rPr lang="en-US" b="1" dirty="0" smtClean="0"/>
              <a:t>, id </a:t>
            </a:r>
            <a:r>
              <a:rPr lang="en-US" b="1" dirty="0" err="1" smtClean="0"/>
              <a:t>agam</a:t>
            </a:r>
            <a:r>
              <a:rPr lang="en-US" b="1" dirty="0" smtClean="0"/>
              <a:t> </a:t>
            </a:r>
            <a:r>
              <a:rPr lang="en-US" b="1" dirty="0" err="1" smtClean="0"/>
              <a:t>omnis</a:t>
            </a:r>
            <a:r>
              <a:rPr lang="en-US" b="1" dirty="0" smtClean="0"/>
              <a:t> </a:t>
            </a:r>
            <a:r>
              <a:rPr lang="en-US" b="1" dirty="0" err="1" smtClean="0"/>
              <a:t>evertitur</a:t>
            </a:r>
            <a:r>
              <a:rPr lang="en-US" b="1" dirty="0" smtClean="0"/>
              <a:t> </a:t>
            </a:r>
            <a:r>
              <a:rPr lang="en-US" b="1" dirty="0" err="1" smtClean="0"/>
              <a:t>eum</a:t>
            </a:r>
            <a:r>
              <a:rPr lang="en-US" b="1" dirty="0" smtClean="0"/>
              <a:t>. </a:t>
            </a:r>
            <a:r>
              <a:rPr lang="en-US" b="1" dirty="0" err="1" smtClean="0"/>
              <a:t>Affert</a:t>
            </a:r>
            <a:r>
              <a:rPr lang="en-US" b="1" dirty="0" smtClean="0"/>
              <a:t> </a:t>
            </a:r>
            <a:r>
              <a:rPr lang="en-US" b="1" dirty="0" err="1" smtClean="0"/>
              <a:t>laboramus</a:t>
            </a:r>
            <a:r>
              <a:rPr lang="en-US" b="1" dirty="0" smtClean="0"/>
              <a:t> </a:t>
            </a:r>
            <a:r>
              <a:rPr lang="en-US" b="1" dirty="0" err="1" smtClean="0"/>
              <a:t>repudiandae</a:t>
            </a:r>
            <a:r>
              <a:rPr lang="en-US" b="1" dirty="0" smtClean="0"/>
              <a:t> </a:t>
            </a:r>
            <a:r>
              <a:rPr lang="en-US" b="1" dirty="0" err="1" smtClean="0"/>
              <a:t>nec</a:t>
            </a:r>
            <a:r>
              <a:rPr lang="en-US" b="1" dirty="0" smtClean="0"/>
              <a:t> et. </a:t>
            </a:r>
            <a:r>
              <a:rPr lang="en-US" b="1" dirty="0" err="1" smtClean="0"/>
              <a:t>Inciderint</a:t>
            </a:r>
            <a:r>
              <a:rPr lang="en-US" b="1" dirty="0" smtClean="0"/>
              <a:t> </a:t>
            </a:r>
            <a:r>
              <a:rPr lang="en-US" b="1" dirty="0" err="1" smtClean="0"/>
              <a:t>efficiantur</a:t>
            </a:r>
            <a:r>
              <a:rPr lang="en-US" b="1" dirty="0" smtClean="0"/>
              <a:t> his </a:t>
            </a:r>
            <a:r>
              <a:rPr lang="en-US" b="1" dirty="0" err="1" smtClean="0"/>
              <a:t>ad.</a:t>
            </a:r>
            <a:r>
              <a:rPr lang="en-US" b="1" dirty="0" smtClean="0"/>
              <a:t> </a:t>
            </a:r>
            <a:r>
              <a:rPr lang="en-US" b="1" dirty="0" err="1" smtClean="0"/>
              <a:t>Eum</a:t>
            </a:r>
            <a:r>
              <a:rPr lang="en-US" b="1" dirty="0" smtClean="0"/>
              <a:t> no </a:t>
            </a:r>
            <a:r>
              <a:rPr lang="en-US" b="1" dirty="0" err="1" smtClean="0"/>
              <a:t>molestiae</a:t>
            </a:r>
            <a:r>
              <a:rPr lang="en-US" b="1" dirty="0" smtClean="0"/>
              <a:t> </a:t>
            </a:r>
            <a:r>
              <a:rPr lang="en-US" b="1" dirty="0" err="1" smtClean="0"/>
              <a:t>voluptatibus</a:t>
            </a:r>
            <a:r>
              <a:rPr lang="en-US" b="1" dirty="0" smtClean="0"/>
              <a:t>.&lt;/p&gt;</a:t>
            </a:r>
          </a:p>
          <a:p>
            <a:r>
              <a:rPr lang="en-US" b="1" dirty="0" smtClean="0"/>
              <a:t>&lt;/div&gt;</a:t>
            </a:r>
          </a:p>
          <a:p>
            <a:endParaRPr lang="en-US" b="1" dirty="0" smtClean="0"/>
          </a:p>
          <a:p>
            <a:r>
              <a:rPr lang="en-US" b="1" dirty="0" smtClean="0"/>
              <a:t>&lt;/body&gt;</a:t>
            </a:r>
          </a:p>
          <a:p>
            <a:r>
              <a:rPr lang="en-US" b="1" dirty="0" smtClean="0"/>
              <a:t>&lt;/html&gt;</a:t>
            </a:r>
            <a:endParaRPr lang="en-US" b="1" dirty="0"/>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32100" name="Picture 4"/>
          <p:cNvPicPr>
            <a:picLocks noChangeAspect="1" noChangeArrowheads="1"/>
          </p:cNvPicPr>
          <p:nvPr/>
        </p:nvPicPr>
        <p:blipFill>
          <a:blip r:embed="rId2"/>
          <a:srcRect/>
          <a:stretch>
            <a:fillRect/>
          </a:stretch>
        </p:blipFill>
        <p:spPr bwMode="auto">
          <a:xfrm>
            <a:off x="243088" y="1000108"/>
            <a:ext cx="8400877" cy="5143536"/>
          </a:xfrm>
          <a:prstGeom prst="rect">
            <a:avLst/>
          </a:prstGeom>
          <a:noFill/>
          <a:ln w="9525">
            <a:noFill/>
            <a:miter lim="800000"/>
            <a:headEnd/>
            <a:tailEnd/>
          </a:ln>
          <a:effec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a:p>
        </p:txBody>
      </p:sp>
      <p:sp>
        <p:nvSpPr>
          <p:cNvPr id="4" name="Rectangle 3"/>
          <p:cNvSpPr/>
          <p:nvPr/>
        </p:nvSpPr>
        <p:spPr>
          <a:xfrm>
            <a:off x="500034" y="214289"/>
            <a:ext cx="8358246" cy="7048083"/>
          </a:xfrm>
          <a:prstGeom prst="rect">
            <a:avLst/>
          </a:prstGeom>
        </p:spPr>
        <p:txBody>
          <a:bodyPr wrap="square">
            <a:spAutoFit/>
          </a:bodyPr>
          <a:lstStyle/>
          <a:p>
            <a:r>
              <a:rPr lang="en-US" sz="1600" b="1" dirty="0" smtClean="0"/>
              <a:t>&lt;!DOCTYPE html&gt;</a:t>
            </a:r>
          </a:p>
          <a:p>
            <a:r>
              <a:rPr lang="en-US" sz="1600" b="1" dirty="0" smtClean="0"/>
              <a:t>&lt;html&gt;</a:t>
            </a:r>
          </a:p>
          <a:p>
            <a:r>
              <a:rPr lang="en-US" sz="1600" b="1" dirty="0" smtClean="0"/>
              <a:t>&lt;head&gt;</a:t>
            </a:r>
          </a:p>
          <a:p>
            <a:r>
              <a:rPr lang="en-US" sz="1600" b="1" dirty="0" smtClean="0"/>
              <a:t>&lt;style&gt;</a:t>
            </a:r>
          </a:p>
          <a:p>
            <a:r>
              <a:rPr lang="en-US" sz="1600" b="1" dirty="0" smtClean="0"/>
              <a:t>body {</a:t>
            </a:r>
          </a:p>
          <a:p>
            <a:r>
              <a:rPr lang="en-US" sz="1600" b="1" dirty="0" smtClean="0"/>
              <a:t>  background-color: </a:t>
            </a:r>
            <a:r>
              <a:rPr lang="en-US" sz="1600" b="1" dirty="0" err="1" smtClean="0"/>
              <a:t>lightblue</a:t>
            </a:r>
            <a:r>
              <a:rPr lang="en-US" sz="1600" b="1" dirty="0" smtClean="0"/>
              <a:t>;</a:t>
            </a:r>
          </a:p>
          <a:p>
            <a:r>
              <a:rPr lang="en-US" sz="1600" b="1" dirty="0" smtClean="0"/>
              <a:t>}</a:t>
            </a:r>
          </a:p>
          <a:p>
            <a:endParaRPr lang="en-US" sz="1600" b="1" dirty="0" smtClean="0"/>
          </a:p>
          <a:p>
            <a:r>
              <a:rPr lang="en-US" sz="1600" b="1" dirty="0" smtClean="0"/>
              <a:t>h1 {</a:t>
            </a:r>
          </a:p>
          <a:p>
            <a:r>
              <a:rPr lang="en-US" sz="1600" b="1" dirty="0" smtClean="0"/>
              <a:t>  color: white;</a:t>
            </a:r>
          </a:p>
          <a:p>
            <a:r>
              <a:rPr lang="en-US" sz="1600" b="1" dirty="0" smtClean="0"/>
              <a:t>  text-align: center;</a:t>
            </a:r>
          </a:p>
          <a:p>
            <a:r>
              <a:rPr lang="en-US" sz="1600" b="1" dirty="0" smtClean="0"/>
              <a:t>}</a:t>
            </a:r>
          </a:p>
          <a:p>
            <a:endParaRPr lang="en-US" sz="1600" b="1" dirty="0" smtClean="0"/>
          </a:p>
          <a:p>
            <a:r>
              <a:rPr lang="en-US" sz="1600" b="1" dirty="0" smtClean="0"/>
              <a:t>p {</a:t>
            </a:r>
          </a:p>
          <a:p>
            <a:r>
              <a:rPr lang="en-US" sz="1600" b="1" dirty="0" smtClean="0"/>
              <a:t>  font-family: </a:t>
            </a:r>
            <a:r>
              <a:rPr lang="en-US" sz="1600" b="1" dirty="0" err="1" smtClean="0"/>
              <a:t>verdana</a:t>
            </a:r>
            <a:r>
              <a:rPr lang="en-US" sz="1600" b="1" dirty="0" smtClean="0"/>
              <a:t>;</a:t>
            </a:r>
          </a:p>
          <a:p>
            <a:r>
              <a:rPr lang="en-US" sz="1600" b="1" dirty="0" smtClean="0"/>
              <a:t>  font-size: 20px;</a:t>
            </a:r>
          </a:p>
          <a:p>
            <a:r>
              <a:rPr lang="en-US" sz="1600" b="1" dirty="0" smtClean="0"/>
              <a:t>}</a:t>
            </a:r>
          </a:p>
          <a:p>
            <a:r>
              <a:rPr lang="en-US" sz="1600" b="1" dirty="0" smtClean="0"/>
              <a:t>&lt;/style&gt;</a:t>
            </a:r>
          </a:p>
          <a:p>
            <a:r>
              <a:rPr lang="en-US" sz="1600" b="1" dirty="0" smtClean="0"/>
              <a:t>&lt;/head&gt;</a:t>
            </a:r>
          </a:p>
          <a:p>
            <a:r>
              <a:rPr lang="en-US" sz="1600" b="1" dirty="0" smtClean="0"/>
              <a:t>&lt;body&gt;</a:t>
            </a:r>
          </a:p>
          <a:p>
            <a:endParaRPr lang="en-US" sz="1600" b="1" dirty="0" smtClean="0"/>
          </a:p>
          <a:p>
            <a:r>
              <a:rPr lang="en-US" sz="1600" b="1" dirty="0" smtClean="0"/>
              <a:t>&lt;h1&gt;My First CSS Example&lt;/h1&gt;</a:t>
            </a:r>
          </a:p>
          <a:p>
            <a:r>
              <a:rPr lang="en-US" sz="1600" b="1" dirty="0" smtClean="0"/>
              <a:t>&lt;p&gt;This is a paragraph.&lt;/p&gt;</a:t>
            </a:r>
          </a:p>
          <a:p>
            <a:endParaRPr lang="en-US" sz="1600" b="1" dirty="0" smtClean="0"/>
          </a:p>
          <a:p>
            <a:r>
              <a:rPr lang="en-US" sz="1600" b="1" dirty="0" smtClean="0"/>
              <a:t>&lt;/body&gt;</a:t>
            </a:r>
          </a:p>
          <a:p>
            <a:r>
              <a:rPr lang="en-US" sz="1600" b="1" dirty="0" smtClean="0"/>
              <a:t>&lt;/html&gt;</a:t>
            </a:r>
          </a:p>
          <a:p>
            <a:endParaRPr lang="en-US" b="1" dirty="0" smtClean="0"/>
          </a:p>
          <a:p>
            <a:endParaRPr lang="en-US" b="1" dirty="0"/>
          </a:p>
        </p:txBody>
      </p:sp>
      <p:pic>
        <p:nvPicPr>
          <p:cNvPr id="1026" name="Picture 2"/>
          <p:cNvPicPr>
            <a:picLocks noChangeAspect="1" noChangeArrowheads="1"/>
          </p:cNvPicPr>
          <p:nvPr/>
        </p:nvPicPr>
        <p:blipFill>
          <a:blip r:embed="rId2"/>
          <a:srcRect/>
          <a:stretch>
            <a:fillRect/>
          </a:stretch>
        </p:blipFill>
        <p:spPr bwMode="auto">
          <a:xfrm>
            <a:off x="3714744" y="4714884"/>
            <a:ext cx="4943475" cy="1333500"/>
          </a:xfrm>
          <a:prstGeom prst="rect">
            <a:avLst/>
          </a:prstGeom>
          <a:noFill/>
          <a:ln w="9525">
            <a:noFill/>
            <a:miter lim="800000"/>
            <a:headEnd/>
            <a:tailEnd/>
          </a:ln>
          <a:effectLst/>
        </p:spPr>
      </p:pic>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33122" name="Picture 2"/>
          <p:cNvPicPr>
            <a:picLocks noChangeAspect="1" noChangeArrowheads="1"/>
          </p:cNvPicPr>
          <p:nvPr/>
        </p:nvPicPr>
        <p:blipFill>
          <a:blip r:embed="rId2"/>
          <a:srcRect/>
          <a:stretch>
            <a:fillRect/>
          </a:stretch>
        </p:blipFill>
        <p:spPr bwMode="auto">
          <a:xfrm>
            <a:off x="0" y="1714488"/>
            <a:ext cx="9136919" cy="3786214"/>
          </a:xfrm>
          <a:prstGeom prst="rect">
            <a:avLst/>
          </a:prstGeom>
          <a:noFill/>
          <a:ln w="9525">
            <a:noFill/>
            <a:miter lim="800000"/>
            <a:headEnd/>
            <a:tailEnd/>
          </a:ln>
          <a:effectLst/>
        </p:spPr>
      </p:pic>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34146" name="Picture 2"/>
          <p:cNvPicPr>
            <a:picLocks noChangeAspect="1" noChangeArrowheads="1"/>
          </p:cNvPicPr>
          <p:nvPr/>
        </p:nvPicPr>
        <p:blipFill>
          <a:blip r:embed="rId2"/>
          <a:srcRect/>
          <a:stretch>
            <a:fillRect/>
          </a:stretch>
        </p:blipFill>
        <p:spPr bwMode="auto">
          <a:xfrm>
            <a:off x="352139" y="1142984"/>
            <a:ext cx="8077513" cy="5214974"/>
          </a:xfrm>
          <a:prstGeom prst="rect">
            <a:avLst/>
          </a:prstGeom>
          <a:noFill/>
          <a:ln w="9525">
            <a:noFill/>
            <a:miter lim="800000"/>
            <a:headEnd/>
            <a:tailEnd/>
          </a:ln>
          <a:effectLst/>
        </p:spPr>
      </p:pic>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500034" y="285728"/>
            <a:ext cx="8429684" cy="6572272"/>
          </a:xfrm>
        </p:spPr>
        <p:txBody>
          <a:bodyPr>
            <a:normAutofit fontScale="85000" lnSpcReduction="20000"/>
          </a:bodyPr>
          <a:lstStyle/>
          <a:p>
            <a:pPr algn="just"/>
            <a:r>
              <a:rPr lang="en-US" dirty="0" smtClean="0"/>
              <a:t>The z-index property specifies the stack order of an element.</a:t>
            </a:r>
          </a:p>
          <a:p>
            <a:pPr algn="just"/>
            <a:r>
              <a:rPr lang="en-US" dirty="0" smtClean="0"/>
              <a:t>When elements are positioned, they can overlap other elements.</a:t>
            </a:r>
          </a:p>
          <a:p>
            <a:pPr algn="just"/>
            <a:r>
              <a:rPr lang="en-US" dirty="0" smtClean="0"/>
              <a:t>The z-index property specifies the stack order of an element (which element should be placed in front of, or behind, the others).</a:t>
            </a:r>
          </a:p>
          <a:p>
            <a:pPr algn="just"/>
            <a:r>
              <a:rPr lang="en-US" dirty="0" smtClean="0"/>
              <a:t>An element can have a positive or negative stack </a:t>
            </a:r>
            <a:r>
              <a:rPr lang="en-US" dirty="0" smtClean="0"/>
              <a:t>order</a:t>
            </a:r>
          </a:p>
          <a:p>
            <a:pPr algn="just"/>
            <a:endParaRPr lang="en-US" dirty="0" smtClean="0"/>
          </a:p>
          <a:p>
            <a:pPr algn="just"/>
            <a:r>
              <a:rPr lang="en-US" b="1" dirty="0" smtClean="0"/>
              <a:t>Note:</a:t>
            </a:r>
            <a:r>
              <a:rPr lang="en-US" dirty="0" smtClean="0"/>
              <a:t> z-index only works on </a:t>
            </a:r>
            <a:r>
              <a:rPr lang="en-US" dirty="0" smtClean="0">
                <a:hlinkClick r:id="rId2"/>
              </a:rPr>
              <a:t>positioned elements</a:t>
            </a:r>
            <a:r>
              <a:rPr lang="en-US" dirty="0" smtClean="0"/>
              <a:t> (position: absolute, position: relative, position: fixed, or position: sticky) and </a:t>
            </a:r>
            <a:r>
              <a:rPr lang="en-US" dirty="0" smtClean="0">
                <a:hlinkClick r:id="rId3"/>
              </a:rPr>
              <a:t>flex items</a:t>
            </a:r>
            <a:r>
              <a:rPr lang="en-US" dirty="0" smtClean="0"/>
              <a:t> (elements that are direct children of display: flex elements</a:t>
            </a:r>
            <a:r>
              <a:rPr lang="en-US" dirty="0" smtClean="0"/>
              <a:t>).</a:t>
            </a:r>
          </a:p>
          <a:p>
            <a:pPr algn="just">
              <a:buNone/>
            </a:pPr>
            <a:endParaRPr lang="en-US" dirty="0" smtClean="0"/>
          </a:p>
          <a:p>
            <a:pPr>
              <a:buNone/>
            </a:pPr>
            <a:r>
              <a:rPr lang="en-US" dirty="0" smtClean="0"/>
              <a:t/>
            </a:r>
            <a:br>
              <a:rPr lang="en-US" dirty="0" smtClean="0"/>
            </a:br>
            <a:endParaRPr lang="en-US" dirty="0"/>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a:p>
        </p:txBody>
      </p:sp>
      <p:sp>
        <p:nvSpPr>
          <p:cNvPr id="4" name="Rectangle 3"/>
          <p:cNvSpPr/>
          <p:nvPr/>
        </p:nvSpPr>
        <p:spPr>
          <a:xfrm>
            <a:off x="2286000" y="474345"/>
            <a:ext cx="4572000" cy="5909310"/>
          </a:xfrm>
          <a:prstGeom prst="rect">
            <a:avLst/>
          </a:prstGeom>
        </p:spPr>
        <p:txBody>
          <a:bodyPr>
            <a:spAutoFit/>
          </a:bodyPr>
          <a:lstStyle/>
          <a:p>
            <a:r>
              <a:rPr lang="en-US" b="1" dirty="0" smtClean="0"/>
              <a:t>&lt;!DOCTYPE html&gt;</a:t>
            </a:r>
          </a:p>
          <a:p>
            <a:r>
              <a:rPr lang="en-US" b="1" dirty="0" smtClean="0"/>
              <a:t>&lt;html&gt;</a:t>
            </a:r>
          </a:p>
          <a:p>
            <a:r>
              <a:rPr lang="en-US" b="1" dirty="0" smtClean="0"/>
              <a:t>&lt;head&gt;</a:t>
            </a:r>
          </a:p>
          <a:p>
            <a:r>
              <a:rPr lang="en-US" b="1" dirty="0" smtClean="0"/>
              <a:t>&lt;style&gt;</a:t>
            </a:r>
          </a:p>
          <a:p>
            <a:r>
              <a:rPr lang="en-US" b="1" dirty="0" err="1" smtClean="0"/>
              <a:t>img</a:t>
            </a:r>
            <a:r>
              <a:rPr lang="en-US" b="1" dirty="0" smtClean="0"/>
              <a:t> {</a:t>
            </a:r>
          </a:p>
          <a:p>
            <a:r>
              <a:rPr lang="en-US" b="1" dirty="0" smtClean="0"/>
              <a:t>  position: absolute;</a:t>
            </a:r>
          </a:p>
          <a:p>
            <a:r>
              <a:rPr lang="en-US" b="1" dirty="0" smtClean="0"/>
              <a:t>  left: 0px;</a:t>
            </a:r>
          </a:p>
          <a:p>
            <a:r>
              <a:rPr lang="en-US" b="1" dirty="0" smtClean="0"/>
              <a:t>  top: 0px;</a:t>
            </a:r>
          </a:p>
          <a:p>
            <a:r>
              <a:rPr lang="en-US" b="1" dirty="0" smtClean="0"/>
              <a:t>  z-index: -1;</a:t>
            </a:r>
          </a:p>
          <a:p>
            <a:r>
              <a:rPr lang="en-US" b="1" dirty="0" smtClean="0"/>
              <a:t>}</a:t>
            </a:r>
          </a:p>
          <a:p>
            <a:r>
              <a:rPr lang="en-US" b="1" dirty="0" smtClean="0"/>
              <a:t>&lt;/style&gt;</a:t>
            </a:r>
          </a:p>
          <a:p>
            <a:r>
              <a:rPr lang="en-US" b="1" dirty="0" smtClean="0"/>
              <a:t>&lt;/head&gt;</a:t>
            </a:r>
          </a:p>
          <a:p>
            <a:r>
              <a:rPr lang="en-US" b="1" dirty="0" smtClean="0"/>
              <a:t>&lt;body&gt;</a:t>
            </a:r>
          </a:p>
          <a:p>
            <a:endParaRPr lang="en-US" b="1" dirty="0" smtClean="0"/>
          </a:p>
          <a:p>
            <a:r>
              <a:rPr lang="en-US" b="1" dirty="0" smtClean="0"/>
              <a:t>&lt;h1&gt;This is a heading&lt;/h1&gt;</a:t>
            </a:r>
          </a:p>
          <a:p>
            <a:r>
              <a:rPr lang="en-US" b="1" dirty="0" smtClean="0"/>
              <a:t>&lt;</a:t>
            </a:r>
            <a:r>
              <a:rPr lang="en-US" b="1" dirty="0" err="1" smtClean="0"/>
              <a:t>img</a:t>
            </a:r>
            <a:r>
              <a:rPr lang="en-US" b="1" dirty="0" smtClean="0"/>
              <a:t> </a:t>
            </a:r>
            <a:r>
              <a:rPr lang="en-US" b="1" dirty="0" err="1" smtClean="0"/>
              <a:t>src</a:t>
            </a:r>
            <a:r>
              <a:rPr lang="en-US" b="1" dirty="0" smtClean="0"/>
              <a:t>="img_tree.png"&gt;</a:t>
            </a:r>
          </a:p>
          <a:p>
            <a:r>
              <a:rPr lang="en-US" b="1" dirty="0" smtClean="0"/>
              <a:t>&lt;p&gt;Because the image has a z-index of -1, it will be placed behind the text.&lt;/p&gt;</a:t>
            </a:r>
          </a:p>
          <a:p>
            <a:endParaRPr lang="en-US" b="1" dirty="0" smtClean="0"/>
          </a:p>
          <a:p>
            <a:r>
              <a:rPr lang="en-US" b="1" dirty="0" smtClean="0"/>
              <a:t>&lt;/body&gt;</a:t>
            </a:r>
          </a:p>
          <a:p>
            <a:r>
              <a:rPr lang="en-US" b="1" dirty="0" smtClean="0"/>
              <a:t>&lt;/html&gt;</a:t>
            </a:r>
            <a:endParaRPr lang="en-US" b="1" dirty="0"/>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38242" name="Picture 2"/>
          <p:cNvPicPr>
            <a:picLocks noChangeAspect="1" noChangeArrowheads="1"/>
          </p:cNvPicPr>
          <p:nvPr/>
        </p:nvPicPr>
        <p:blipFill>
          <a:blip r:embed="rId2"/>
          <a:srcRect/>
          <a:stretch>
            <a:fillRect/>
          </a:stretch>
        </p:blipFill>
        <p:spPr bwMode="auto">
          <a:xfrm>
            <a:off x="857224" y="627568"/>
            <a:ext cx="6019826" cy="4539745"/>
          </a:xfrm>
          <a:prstGeom prst="rect">
            <a:avLst/>
          </a:prstGeom>
          <a:noFill/>
          <a:ln w="9525">
            <a:noFill/>
            <a:miter lim="800000"/>
            <a:headEnd/>
            <a:tailEnd/>
          </a:ln>
          <a:effectLst/>
        </p:spPr>
      </p:pic>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39266" name="Picture 2"/>
          <p:cNvPicPr>
            <a:picLocks noChangeAspect="1" noChangeArrowheads="1"/>
          </p:cNvPicPr>
          <p:nvPr/>
        </p:nvPicPr>
        <p:blipFill>
          <a:blip r:embed="rId2"/>
          <a:srcRect/>
          <a:stretch>
            <a:fillRect/>
          </a:stretch>
        </p:blipFill>
        <p:spPr bwMode="auto">
          <a:xfrm>
            <a:off x="357158" y="1500174"/>
            <a:ext cx="8065303" cy="3371865"/>
          </a:xfrm>
          <a:prstGeom prst="rect">
            <a:avLst/>
          </a:prstGeom>
          <a:noFill/>
          <a:ln w="9525">
            <a:noFill/>
            <a:miter lim="800000"/>
            <a:headEnd/>
            <a:tailEnd/>
          </a:ln>
          <a:effectLst/>
        </p:spPr>
      </p:pic>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40290" name="Picture 2"/>
          <p:cNvPicPr>
            <a:picLocks noChangeAspect="1" noChangeArrowheads="1"/>
          </p:cNvPicPr>
          <p:nvPr/>
        </p:nvPicPr>
        <p:blipFill>
          <a:blip r:embed="rId2"/>
          <a:srcRect/>
          <a:stretch>
            <a:fillRect/>
          </a:stretch>
        </p:blipFill>
        <p:spPr bwMode="auto">
          <a:xfrm>
            <a:off x="150931" y="1285860"/>
            <a:ext cx="8635911" cy="4572032"/>
          </a:xfrm>
          <a:prstGeom prst="rect">
            <a:avLst/>
          </a:prstGeom>
          <a:noFill/>
          <a:ln w="9525">
            <a:noFill/>
            <a:miter lim="800000"/>
            <a:headEnd/>
            <a:tailEnd/>
          </a:ln>
          <a:effectLst/>
        </p:spPr>
      </p:pic>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Floating Elements</a:t>
            </a:r>
            <a:endParaRPr lang="en-US" dirty="0"/>
          </a:p>
        </p:txBody>
      </p:sp>
      <p:sp>
        <p:nvSpPr>
          <p:cNvPr id="3" name="Content Placeholder 2"/>
          <p:cNvSpPr>
            <a:spLocks noGrp="1"/>
          </p:cNvSpPr>
          <p:nvPr>
            <p:ph idx="1"/>
          </p:nvPr>
        </p:nvSpPr>
        <p:spPr/>
        <p:txBody>
          <a:bodyPr/>
          <a:lstStyle/>
          <a:p>
            <a:pPr algn="just"/>
            <a:r>
              <a:rPr lang="en-US" dirty="0" smtClean="0"/>
              <a:t>It is possible to displace an element out of its position in the normal flow via </a:t>
            </a:r>
            <a:r>
              <a:rPr lang="en-US" dirty="0" smtClean="0"/>
              <a:t>the CSS </a:t>
            </a:r>
            <a:r>
              <a:rPr lang="en-US" dirty="0" smtClean="0"/>
              <a:t>float property.</a:t>
            </a:r>
            <a:r>
              <a:rPr lang="en-US" b="1" dirty="0" smtClean="0"/>
              <a:t> </a:t>
            </a:r>
            <a:r>
              <a:rPr lang="en-US" dirty="0" smtClean="0"/>
              <a:t>An element can be floated to the left or floated to the right.</a:t>
            </a:r>
          </a:p>
          <a:p>
            <a:pPr algn="just"/>
            <a:r>
              <a:rPr lang="en-US" dirty="0" smtClean="0"/>
              <a:t>When an item is floated, it is moved all the way to the far left or far right of </a:t>
            </a:r>
            <a:r>
              <a:rPr lang="en-US" dirty="0" smtClean="0"/>
              <a:t>its containing </a:t>
            </a:r>
            <a:r>
              <a:rPr lang="en-US" dirty="0" smtClean="0"/>
              <a:t>block and the rest of the content is “re-flowed” around the floated element</a:t>
            </a:r>
            <a:endParaRPr lang="en-US" dirty="0"/>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With the float property, it is easy to float boxes of content side by side:</a:t>
            </a:r>
          </a:p>
          <a:p>
            <a:r>
              <a:rPr lang="en-US" dirty="0" smtClean="0"/>
              <a:t/>
            </a:r>
            <a:br>
              <a:rPr lang="en-US" dirty="0" smtClean="0"/>
            </a:br>
            <a:endParaRPr lang="en-US" dirty="0"/>
          </a:p>
        </p:txBody>
      </p:sp>
      <p:pic>
        <p:nvPicPr>
          <p:cNvPr id="147458" name="Picture 2"/>
          <p:cNvPicPr>
            <a:picLocks noChangeAspect="1" noChangeArrowheads="1"/>
          </p:cNvPicPr>
          <p:nvPr/>
        </p:nvPicPr>
        <p:blipFill>
          <a:blip r:embed="rId2"/>
          <a:srcRect/>
          <a:stretch>
            <a:fillRect/>
          </a:stretch>
        </p:blipFill>
        <p:spPr bwMode="auto">
          <a:xfrm>
            <a:off x="514350" y="3357562"/>
            <a:ext cx="8629650" cy="3219450"/>
          </a:xfrm>
          <a:prstGeom prst="rect">
            <a:avLst/>
          </a:prstGeom>
          <a:noFill/>
          <a:ln w="9525">
            <a:noFill/>
            <a:miter lim="800000"/>
            <a:headEnd/>
            <a:tailEnd/>
          </a:ln>
          <a:effectLst/>
        </p:spPr>
      </p:pic>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a:p>
        </p:txBody>
      </p:sp>
      <p:sp>
        <p:nvSpPr>
          <p:cNvPr id="4" name="Rectangle 3"/>
          <p:cNvSpPr/>
          <p:nvPr/>
        </p:nvSpPr>
        <p:spPr>
          <a:xfrm>
            <a:off x="2286000" y="474345"/>
            <a:ext cx="4572000" cy="5909310"/>
          </a:xfrm>
          <a:prstGeom prst="rect">
            <a:avLst/>
          </a:prstGeom>
        </p:spPr>
        <p:txBody>
          <a:bodyPr>
            <a:spAutoFit/>
          </a:bodyPr>
          <a:lstStyle/>
          <a:p>
            <a:r>
              <a:rPr lang="en-US" b="1" dirty="0" smtClean="0"/>
              <a:t>&lt;!DOCTYPE html&gt;</a:t>
            </a:r>
          </a:p>
          <a:p>
            <a:r>
              <a:rPr lang="en-US" b="1" dirty="0" smtClean="0"/>
              <a:t>&lt;html&gt;</a:t>
            </a:r>
          </a:p>
          <a:p>
            <a:r>
              <a:rPr lang="en-US" b="1" dirty="0" smtClean="0"/>
              <a:t>&lt;head&gt;</a:t>
            </a:r>
          </a:p>
          <a:p>
            <a:r>
              <a:rPr lang="en-US" b="1" dirty="0" smtClean="0"/>
              <a:t>&lt;style&gt;</a:t>
            </a:r>
          </a:p>
          <a:p>
            <a:r>
              <a:rPr lang="en-US" b="1" dirty="0" smtClean="0"/>
              <a:t>* {</a:t>
            </a:r>
          </a:p>
          <a:p>
            <a:r>
              <a:rPr lang="en-US" b="1" dirty="0" smtClean="0"/>
              <a:t>  box-sizing: border-box;</a:t>
            </a:r>
          </a:p>
          <a:p>
            <a:r>
              <a:rPr lang="en-US" b="1" dirty="0" smtClean="0"/>
              <a:t>}</a:t>
            </a:r>
          </a:p>
          <a:p>
            <a:endParaRPr lang="en-US" b="1" dirty="0" smtClean="0"/>
          </a:p>
          <a:p>
            <a:r>
              <a:rPr lang="en-US" b="1" dirty="0" smtClean="0"/>
              <a:t>.</a:t>
            </a:r>
            <a:r>
              <a:rPr lang="en-US" b="1" dirty="0" err="1" smtClean="0"/>
              <a:t>img</a:t>
            </a:r>
            <a:r>
              <a:rPr lang="en-US" b="1" dirty="0" smtClean="0"/>
              <a:t>-container {</a:t>
            </a:r>
          </a:p>
          <a:p>
            <a:r>
              <a:rPr lang="en-US" b="1" dirty="0" smtClean="0"/>
              <a:t>  float: left;</a:t>
            </a:r>
          </a:p>
          <a:p>
            <a:r>
              <a:rPr lang="en-US" b="1" dirty="0" smtClean="0"/>
              <a:t>  width: 33.33%;</a:t>
            </a:r>
          </a:p>
          <a:p>
            <a:r>
              <a:rPr lang="en-US" b="1" dirty="0" smtClean="0"/>
              <a:t>  padding: 5px;</a:t>
            </a:r>
          </a:p>
          <a:p>
            <a:r>
              <a:rPr lang="en-US" b="1" dirty="0" smtClean="0"/>
              <a:t>}</a:t>
            </a:r>
          </a:p>
          <a:p>
            <a:endParaRPr lang="en-US" b="1" dirty="0" smtClean="0"/>
          </a:p>
          <a:p>
            <a:r>
              <a:rPr lang="en-US" b="1" dirty="0" smtClean="0"/>
              <a:t>.</a:t>
            </a:r>
            <a:r>
              <a:rPr lang="en-US" b="1" dirty="0" err="1" smtClean="0"/>
              <a:t>clearfix</a:t>
            </a:r>
            <a:r>
              <a:rPr lang="en-US" b="1" dirty="0" smtClean="0"/>
              <a:t>::after {</a:t>
            </a:r>
          </a:p>
          <a:p>
            <a:r>
              <a:rPr lang="en-US" b="1" dirty="0" smtClean="0"/>
              <a:t>  content: "";</a:t>
            </a:r>
          </a:p>
          <a:p>
            <a:r>
              <a:rPr lang="en-US" b="1" dirty="0" smtClean="0"/>
              <a:t>  clear: both;</a:t>
            </a:r>
          </a:p>
          <a:p>
            <a:r>
              <a:rPr lang="en-US" b="1" dirty="0" smtClean="0"/>
              <a:t>  display: table;</a:t>
            </a:r>
          </a:p>
          <a:p>
            <a:r>
              <a:rPr lang="en-US" b="1" dirty="0" smtClean="0"/>
              <a:t>}</a:t>
            </a:r>
          </a:p>
          <a:p>
            <a:r>
              <a:rPr lang="en-US" b="1" dirty="0" smtClean="0"/>
              <a:t>&lt;/style&gt;</a:t>
            </a:r>
          </a:p>
          <a:p>
            <a:r>
              <a:rPr lang="en-US" b="1" dirty="0" smtClean="0"/>
              <a:t>&lt;/head&gt;</a:t>
            </a:r>
            <a:endParaRPr lang="en-US" b="1"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Selectors</a:t>
            </a:r>
            <a:endParaRPr lang="en-IN" dirty="0"/>
          </a:p>
        </p:txBody>
      </p:sp>
      <p:sp>
        <p:nvSpPr>
          <p:cNvPr id="3" name="Content Placeholder 2"/>
          <p:cNvSpPr>
            <a:spLocks noGrp="1"/>
          </p:cNvSpPr>
          <p:nvPr>
            <p:ph idx="1"/>
          </p:nvPr>
        </p:nvSpPr>
        <p:spPr/>
        <p:txBody>
          <a:bodyPr>
            <a:normAutofit/>
          </a:bodyPr>
          <a:lstStyle/>
          <a:p>
            <a:pPr algn="just"/>
            <a:r>
              <a:rPr lang="en-IN" dirty="0"/>
              <a:t>Every CSS rule begins with a </a:t>
            </a:r>
            <a:r>
              <a:rPr lang="en-IN" b="1" dirty="0"/>
              <a:t>selector. </a:t>
            </a:r>
            <a:endParaRPr lang="en-IN" b="1" dirty="0" smtClean="0"/>
          </a:p>
          <a:p>
            <a:pPr algn="just">
              <a:buNone/>
            </a:pPr>
            <a:r>
              <a:rPr lang="en-IN" b="1" dirty="0"/>
              <a:t> </a:t>
            </a:r>
            <a:r>
              <a:rPr lang="en-IN" b="1" dirty="0" smtClean="0"/>
              <a:t>   </a:t>
            </a:r>
            <a:r>
              <a:rPr lang="en-IN" dirty="0" smtClean="0"/>
              <a:t>The </a:t>
            </a:r>
            <a:r>
              <a:rPr lang="en-IN" dirty="0"/>
              <a:t>selector identifies which element or </a:t>
            </a:r>
            <a:r>
              <a:rPr lang="en-IN" dirty="0" smtClean="0"/>
              <a:t>elements in </a:t>
            </a:r>
            <a:r>
              <a:rPr lang="en-IN" dirty="0"/>
              <a:t>the HTML document will be affected by the declarations in the rule.</a:t>
            </a:r>
          </a:p>
          <a:p>
            <a:pPr algn="just"/>
            <a:r>
              <a:rPr lang="en-IN" dirty="0"/>
              <a:t>Another way of thinking of selectors is that they are a pattern that is used by </a:t>
            </a:r>
            <a:r>
              <a:rPr lang="en-IN" dirty="0" smtClean="0"/>
              <a:t>the browser </a:t>
            </a:r>
            <a:r>
              <a:rPr lang="en-IN" dirty="0"/>
              <a:t>to select the HTML elements that will receive the style</a:t>
            </a:r>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Rectangle 3"/>
          <p:cNvSpPr/>
          <p:nvPr/>
        </p:nvSpPr>
        <p:spPr>
          <a:xfrm>
            <a:off x="0" y="0"/>
            <a:ext cx="8072462" cy="6463308"/>
          </a:xfrm>
          <a:prstGeom prst="rect">
            <a:avLst/>
          </a:prstGeom>
        </p:spPr>
        <p:txBody>
          <a:bodyPr wrap="square">
            <a:spAutoFit/>
          </a:bodyPr>
          <a:lstStyle/>
          <a:p>
            <a:r>
              <a:rPr lang="en-US" b="1" dirty="0" smtClean="0"/>
              <a:t>&lt;body&gt;</a:t>
            </a:r>
          </a:p>
          <a:p>
            <a:endParaRPr lang="en-US" b="1" dirty="0" smtClean="0"/>
          </a:p>
          <a:p>
            <a:r>
              <a:rPr lang="en-US" b="1" dirty="0" smtClean="0"/>
              <a:t>&lt;h2&gt;Images Side by Side&lt;/h2&gt;</a:t>
            </a:r>
          </a:p>
          <a:p>
            <a:r>
              <a:rPr lang="en-US" b="1" dirty="0" smtClean="0"/>
              <a:t>&lt;p&gt;Float images side by side:&lt;/p&gt;</a:t>
            </a:r>
          </a:p>
          <a:p>
            <a:endParaRPr lang="en-US" b="1" dirty="0" smtClean="0"/>
          </a:p>
          <a:p>
            <a:r>
              <a:rPr lang="en-US" b="1" dirty="0" smtClean="0"/>
              <a:t>&lt;div class="</a:t>
            </a:r>
            <a:r>
              <a:rPr lang="en-US" b="1" dirty="0" err="1" smtClean="0"/>
              <a:t>clearfix</a:t>
            </a:r>
            <a:r>
              <a:rPr lang="en-US" b="1" dirty="0" smtClean="0"/>
              <a:t>"&gt;</a:t>
            </a:r>
          </a:p>
          <a:p>
            <a:r>
              <a:rPr lang="en-US" b="1" dirty="0" smtClean="0"/>
              <a:t>  &lt;div class="</a:t>
            </a:r>
            <a:r>
              <a:rPr lang="en-US" b="1" dirty="0" err="1" smtClean="0"/>
              <a:t>img</a:t>
            </a:r>
            <a:r>
              <a:rPr lang="en-US" b="1" dirty="0" smtClean="0"/>
              <a:t>-container"&gt;</a:t>
            </a:r>
          </a:p>
          <a:p>
            <a:r>
              <a:rPr lang="en-US" b="1" dirty="0" smtClean="0"/>
              <a:t>  &lt;</a:t>
            </a:r>
            <a:r>
              <a:rPr lang="en-US" b="1" dirty="0" err="1" smtClean="0"/>
              <a:t>img</a:t>
            </a:r>
            <a:r>
              <a:rPr lang="en-US" b="1" dirty="0" smtClean="0"/>
              <a:t> </a:t>
            </a:r>
            <a:r>
              <a:rPr lang="en-US" b="1" dirty="0" err="1" smtClean="0"/>
              <a:t>src</a:t>
            </a:r>
            <a:r>
              <a:rPr lang="en-US" b="1" dirty="0" smtClean="0"/>
              <a:t>="img_5terre.jpg" alt="Italy" style="width:100%"&gt;</a:t>
            </a:r>
          </a:p>
          <a:p>
            <a:r>
              <a:rPr lang="en-US" b="1" dirty="0" smtClean="0"/>
              <a:t>  &lt;/div&gt;</a:t>
            </a:r>
          </a:p>
          <a:p>
            <a:r>
              <a:rPr lang="en-US" b="1" dirty="0" smtClean="0"/>
              <a:t>  &lt;div class="</a:t>
            </a:r>
            <a:r>
              <a:rPr lang="en-US" b="1" dirty="0" err="1" smtClean="0"/>
              <a:t>img</a:t>
            </a:r>
            <a:r>
              <a:rPr lang="en-US" b="1" dirty="0" smtClean="0"/>
              <a:t>-container"&gt;</a:t>
            </a:r>
          </a:p>
          <a:p>
            <a:r>
              <a:rPr lang="en-US" b="1" dirty="0" smtClean="0"/>
              <a:t>  &lt;</a:t>
            </a:r>
            <a:r>
              <a:rPr lang="en-US" b="1" dirty="0" err="1" smtClean="0"/>
              <a:t>img</a:t>
            </a:r>
            <a:r>
              <a:rPr lang="en-US" b="1" dirty="0" smtClean="0"/>
              <a:t> </a:t>
            </a:r>
            <a:r>
              <a:rPr lang="en-US" b="1" dirty="0" err="1" smtClean="0"/>
              <a:t>src</a:t>
            </a:r>
            <a:r>
              <a:rPr lang="en-US" b="1" dirty="0" smtClean="0"/>
              <a:t>="img_forest.jpg" alt="Forest" style="width:100%"&gt;</a:t>
            </a:r>
          </a:p>
          <a:p>
            <a:r>
              <a:rPr lang="en-US" b="1" dirty="0" smtClean="0"/>
              <a:t>  &lt;/div&gt;</a:t>
            </a:r>
          </a:p>
          <a:p>
            <a:r>
              <a:rPr lang="en-US" b="1" dirty="0" smtClean="0"/>
              <a:t>  &lt;div class="</a:t>
            </a:r>
            <a:r>
              <a:rPr lang="en-US" b="1" dirty="0" err="1" smtClean="0"/>
              <a:t>img</a:t>
            </a:r>
            <a:r>
              <a:rPr lang="en-US" b="1" dirty="0" smtClean="0"/>
              <a:t>-container"&gt;</a:t>
            </a:r>
          </a:p>
          <a:p>
            <a:r>
              <a:rPr lang="en-US" b="1" dirty="0" smtClean="0"/>
              <a:t>  &lt;</a:t>
            </a:r>
            <a:r>
              <a:rPr lang="en-US" b="1" dirty="0" err="1" smtClean="0"/>
              <a:t>img</a:t>
            </a:r>
            <a:r>
              <a:rPr lang="en-US" b="1" dirty="0" smtClean="0"/>
              <a:t> </a:t>
            </a:r>
            <a:r>
              <a:rPr lang="en-US" b="1" dirty="0" err="1" smtClean="0"/>
              <a:t>src</a:t>
            </a:r>
            <a:r>
              <a:rPr lang="en-US" b="1" dirty="0" smtClean="0"/>
              <a:t>="img_mountains.jpg" alt="Mountains" style="width:100%"&gt;</a:t>
            </a:r>
          </a:p>
          <a:p>
            <a:r>
              <a:rPr lang="en-US" b="1" dirty="0" smtClean="0"/>
              <a:t>  &lt;/div&gt;</a:t>
            </a:r>
          </a:p>
          <a:p>
            <a:r>
              <a:rPr lang="en-US" b="1" dirty="0" smtClean="0"/>
              <a:t>&lt;/div&gt;</a:t>
            </a:r>
          </a:p>
          <a:p>
            <a:endParaRPr lang="en-US" b="1" dirty="0" smtClean="0"/>
          </a:p>
          <a:p>
            <a:r>
              <a:rPr lang="en-US" b="1" dirty="0" smtClean="0"/>
              <a:t>&lt;p&gt;Note that we also use the </a:t>
            </a:r>
            <a:r>
              <a:rPr lang="en-US" b="1" dirty="0" err="1" smtClean="0"/>
              <a:t>clearfix</a:t>
            </a:r>
            <a:r>
              <a:rPr lang="en-US" b="1" dirty="0" smtClean="0"/>
              <a:t> hack to take care of the layout flow, and that we add the box-sizing property to make sure that the image container doesn't break due to extra padding. Try to remove this code to see the effect.&lt;/p&gt;</a:t>
            </a:r>
          </a:p>
          <a:p>
            <a:endParaRPr lang="en-US" b="1" dirty="0" smtClean="0"/>
          </a:p>
          <a:p>
            <a:r>
              <a:rPr lang="en-US" b="1" dirty="0" smtClean="0"/>
              <a:t>&lt;/body&gt;</a:t>
            </a:r>
          </a:p>
          <a:p>
            <a:r>
              <a:rPr lang="en-US" b="1" dirty="0" smtClean="0"/>
              <a:t>&lt;/html&gt;</a:t>
            </a:r>
            <a:endParaRPr lang="en-US" b="1" dirty="0"/>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48482" name="Picture 2"/>
          <p:cNvPicPr>
            <a:picLocks noChangeAspect="1" noChangeArrowheads="1"/>
          </p:cNvPicPr>
          <p:nvPr/>
        </p:nvPicPr>
        <p:blipFill>
          <a:blip r:embed="rId2"/>
          <a:srcRect/>
          <a:stretch>
            <a:fillRect/>
          </a:stretch>
        </p:blipFill>
        <p:spPr bwMode="auto">
          <a:xfrm>
            <a:off x="285720" y="1204805"/>
            <a:ext cx="8429684" cy="3857734"/>
          </a:xfrm>
          <a:prstGeom prst="rect">
            <a:avLst/>
          </a:prstGeom>
          <a:noFill/>
          <a:ln w="9525">
            <a:noFill/>
            <a:miter lim="800000"/>
            <a:headEnd/>
            <a:tailEnd/>
          </a:ln>
          <a:effectLst/>
        </p:spPr>
      </p:pic>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49506" name="Picture 2"/>
          <p:cNvPicPr>
            <a:picLocks noChangeAspect="1" noChangeArrowheads="1"/>
          </p:cNvPicPr>
          <p:nvPr/>
        </p:nvPicPr>
        <p:blipFill>
          <a:blip r:embed="rId2"/>
          <a:srcRect/>
          <a:stretch>
            <a:fillRect/>
          </a:stretch>
        </p:blipFill>
        <p:spPr bwMode="auto">
          <a:xfrm>
            <a:off x="242888" y="2138363"/>
            <a:ext cx="8658225" cy="2581275"/>
          </a:xfrm>
          <a:prstGeom prst="rect">
            <a:avLst/>
          </a:prstGeom>
          <a:noFill/>
          <a:ln w="9525">
            <a:noFill/>
            <a:miter lim="800000"/>
            <a:headEnd/>
            <a:tailEnd/>
          </a:ln>
          <a:effectLst/>
        </p:spPr>
      </p:pic>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a:p>
        </p:txBody>
      </p:sp>
      <p:sp>
        <p:nvSpPr>
          <p:cNvPr id="4" name="Rectangle 3"/>
          <p:cNvSpPr/>
          <p:nvPr/>
        </p:nvSpPr>
        <p:spPr>
          <a:xfrm>
            <a:off x="571472" y="197346"/>
            <a:ext cx="6286528" cy="6463308"/>
          </a:xfrm>
          <a:prstGeom prst="rect">
            <a:avLst/>
          </a:prstGeom>
        </p:spPr>
        <p:txBody>
          <a:bodyPr wrap="square">
            <a:spAutoFit/>
          </a:bodyPr>
          <a:lstStyle/>
          <a:p>
            <a:r>
              <a:rPr lang="en-US" b="1" dirty="0" smtClean="0"/>
              <a:t>&lt;!DOCTYPE html&gt;</a:t>
            </a:r>
          </a:p>
          <a:p>
            <a:r>
              <a:rPr lang="en-US" b="1" dirty="0" smtClean="0"/>
              <a:t>&lt;html&gt;</a:t>
            </a:r>
          </a:p>
          <a:p>
            <a:r>
              <a:rPr lang="en-US" b="1" dirty="0" smtClean="0"/>
              <a:t>&lt;head&gt;</a:t>
            </a:r>
          </a:p>
          <a:p>
            <a:r>
              <a:rPr lang="en-US" b="1" dirty="0" smtClean="0"/>
              <a:t>&lt;style&gt;</a:t>
            </a:r>
          </a:p>
          <a:p>
            <a:r>
              <a:rPr lang="en-US" b="1" dirty="0" err="1" smtClean="0"/>
              <a:t>ul</a:t>
            </a:r>
            <a:r>
              <a:rPr lang="en-US" b="1" dirty="0" smtClean="0"/>
              <a:t> {</a:t>
            </a:r>
          </a:p>
          <a:p>
            <a:r>
              <a:rPr lang="en-US" b="1" dirty="0" smtClean="0"/>
              <a:t>  list-style-type: none;</a:t>
            </a:r>
          </a:p>
          <a:p>
            <a:r>
              <a:rPr lang="en-US" b="1" dirty="0" smtClean="0"/>
              <a:t>  margin: 0;</a:t>
            </a:r>
          </a:p>
          <a:p>
            <a:r>
              <a:rPr lang="en-US" b="1" dirty="0" smtClean="0"/>
              <a:t>  padding: 0;</a:t>
            </a:r>
          </a:p>
          <a:p>
            <a:r>
              <a:rPr lang="en-US" b="1" dirty="0" smtClean="0"/>
              <a:t>  overflow: hidden;</a:t>
            </a:r>
          </a:p>
          <a:p>
            <a:r>
              <a:rPr lang="en-US" b="1" dirty="0" smtClean="0"/>
              <a:t>  background-color: #333;</a:t>
            </a:r>
          </a:p>
          <a:p>
            <a:r>
              <a:rPr lang="en-US" b="1" dirty="0" smtClean="0"/>
              <a:t>}</a:t>
            </a:r>
          </a:p>
          <a:p>
            <a:endParaRPr lang="en-US" b="1" dirty="0" smtClean="0"/>
          </a:p>
          <a:p>
            <a:r>
              <a:rPr lang="en-US" b="1" dirty="0" err="1" smtClean="0"/>
              <a:t>li</a:t>
            </a:r>
            <a:r>
              <a:rPr lang="en-US" b="1" dirty="0" smtClean="0"/>
              <a:t> {</a:t>
            </a:r>
          </a:p>
          <a:p>
            <a:r>
              <a:rPr lang="en-US" b="1" dirty="0" smtClean="0"/>
              <a:t>  float: left;</a:t>
            </a:r>
          </a:p>
          <a:p>
            <a:r>
              <a:rPr lang="en-US" b="1" dirty="0" smtClean="0"/>
              <a:t>}</a:t>
            </a:r>
          </a:p>
          <a:p>
            <a:endParaRPr lang="en-US" b="1" dirty="0" smtClean="0"/>
          </a:p>
          <a:p>
            <a:r>
              <a:rPr lang="en-US" b="1" dirty="0" err="1" smtClean="0"/>
              <a:t>li</a:t>
            </a:r>
            <a:r>
              <a:rPr lang="en-US" b="1" dirty="0" smtClean="0"/>
              <a:t> a {</a:t>
            </a:r>
          </a:p>
          <a:p>
            <a:r>
              <a:rPr lang="en-US" b="1" dirty="0" smtClean="0"/>
              <a:t>  display: inline-block;</a:t>
            </a:r>
          </a:p>
          <a:p>
            <a:r>
              <a:rPr lang="en-US" b="1" dirty="0" smtClean="0"/>
              <a:t>  color: white;</a:t>
            </a:r>
          </a:p>
          <a:p>
            <a:r>
              <a:rPr lang="en-US" b="1" dirty="0" smtClean="0"/>
              <a:t>  text-align: center;</a:t>
            </a:r>
          </a:p>
          <a:p>
            <a:r>
              <a:rPr lang="en-US" b="1" dirty="0" smtClean="0"/>
              <a:t>  padding: 14px 16px;</a:t>
            </a:r>
          </a:p>
          <a:p>
            <a:r>
              <a:rPr lang="en-US" b="1" dirty="0" smtClean="0"/>
              <a:t>  text-decoration: none;</a:t>
            </a:r>
          </a:p>
          <a:p>
            <a:r>
              <a:rPr lang="en-US" b="1" dirty="0" smtClean="0"/>
              <a:t>}</a:t>
            </a:r>
            <a:endParaRPr lang="en-US" b="1" dirty="0"/>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Rectangle 3"/>
          <p:cNvSpPr/>
          <p:nvPr/>
        </p:nvSpPr>
        <p:spPr>
          <a:xfrm>
            <a:off x="714348" y="474345"/>
            <a:ext cx="6143652" cy="5632311"/>
          </a:xfrm>
          <a:prstGeom prst="rect">
            <a:avLst/>
          </a:prstGeom>
        </p:spPr>
        <p:txBody>
          <a:bodyPr wrap="square">
            <a:spAutoFit/>
          </a:bodyPr>
          <a:lstStyle/>
          <a:p>
            <a:r>
              <a:rPr lang="en-US" b="1" dirty="0" err="1" smtClean="0"/>
              <a:t>li</a:t>
            </a:r>
            <a:r>
              <a:rPr lang="en-US" b="1" dirty="0" smtClean="0"/>
              <a:t> a:hover {</a:t>
            </a:r>
          </a:p>
          <a:p>
            <a:r>
              <a:rPr lang="en-US" b="1" dirty="0" smtClean="0"/>
              <a:t>  background-color: #111;</a:t>
            </a:r>
          </a:p>
          <a:p>
            <a:r>
              <a:rPr lang="en-US" b="1" dirty="0" smtClean="0"/>
              <a:t>}</a:t>
            </a:r>
          </a:p>
          <a:p>
            <a:endParaRPr lang="en-US" b="1" dirty="0" smtClean="0"/>
          </a:p>
          <a:p>
            <a:r>
              <a:rPr lang="en-US" b="1" dirty="0" smtClean="0"/>
              <a:t>.active {</a:t>
            </a:r>
          </a:p>
          <a:p>
            <a:r>
              <a:rPr lang="en-US" b="1" dirty="0" smtClean="0"/>
              <a:t>  background-color: red;</a:t>
            </a:r>
          </a:p>
          <a:p>
            <a:r>
              <a:rPr lang="en-US" b="1" dirty="0" smtClean="0"/>
              <a:t>}</a:t>
            </a:r>
          </a:p>
          <a:p>
            <a:r>
              <a:rPr lang="en-US" b="1" dirty="0" smtClean="0"/>
              <a:t>&lt;/style&gt;</a:t>
            </a:r>
          </a:p>
          <a:p>
            <a:r>
              <a:rPr lang="en-US" b="1" dirty="0" smtClean="0"/>
              <a:t>&lt;/head&gt;</a:t>
            </a:r>
          </a:p>
          <a:p>
            <a:r>
              <a:rPr lang="en-US" b="1" dirty="0" smtClean="0"/>
              <a:t>&lt;body&gt;</a:t>
            </a:r>
          </a:p>
          <a:p>
            <a:endParaRPr lang="en-US" b="1" dirty="0" smtClean="0"/>
          </a:p>
          <a:p>
            <a:r>
              <a:rPr lang="en-US" b="1" dirty="0" smtClean="0"/>
              <a:t>&lt;</a:t>
            </a:r>
            <a:r>
              <a:rPr lang="en-US" b="1" dirty="0" err="1" smtClean="0"/>
              <a:t>ul</a:t>
            </a:r>
            <a:r>
              <a:rPr lang="en-US" b="1" dirty="0" smtClean="0"/>
              <a:t>&gt;</a:t>
            </a:r>
          </a:p>
          <a:p>
            <a:r>
              <a:rPr lang="en-US" b="1" dirty="0" smtClean="0"/>
              <a:t>  &lt;</a:t>
            </a:r>
            <a:r>
              <a:rPr lang="en-US" b="1" dirty="0" err="1" smtClean="0"/>
              <a:t>li</a:t>
            </a:r>
            <a:r>
              <a:rPr lang="en-US" b="1" dirty="0" smtClean="0"/>
              <a:t>&gt;&lt;a </a:t>
            </a:r>
            <a:r>
              <a:rPr lang="en-US" b="1" dirty="0" err="1" smtClean="0"/>
              <a:t>href</a:t>
            </a:r>
            <a:r>
              <a:rPr lang="en-US" b="1" dirty="0" smtClean="0"/>
              <a:t>="#home" class="active"&gt;Home&lt;/a&gt;&lt;/</a:t>
            </a:r>
            <a:r>
              <a:rPr lang="en-US" b="1" dirty="0" err="1" smtClean="0"/>
              <a:t>li</a:t>
            </a:r>
            <a:r>
              <a:rPr lang="en-US" b="1" dirty="0" smtClean="0"/>
              <a:t>&gt;</a:t>
            </a:r>
          </a:p>
          <a:p>
            <a:r>
              <a:rPr lang="en-US" b="1" dirty="0" smtClean="0"/>
              <a:t>  &lt;</a:t>
            </a:r>
            <a:r>
              <a:rPr lang="en-US" b="1" dirty="0" err="1" smtClean="0"/>
              <a:t>li</a:t>
            </a:r>
            <a:r>
              <a:rPr lang="en-US" b="1" dirty="0" smtClean="0"/>
              <a:t>&gt;&lt;a </a:t>
            </a:r>
            <a:r>
              <a:rPr lang="en-US" b="1" dirty="0" err="1" smtClean="0"/>
              <a:t>href</a:t>
            </a:r>
            <a:r>
              <a:rPr lang="en-US" b="1" dirty="0" smtClean="0"/>
              <a:t>="#news"&gt;News&lt;/a&gt;&lt;/</a:t>
            </a:r>
            <a:r>
              <a:rPr lang="en-US" b="1" dirty="0" err="1" smtClean="0"/>
              <a:t>li</a:t>
            </a:r>
            <a:r>
              <a:rPr lang="en-US" b="1" dirty="0" smtClean="0"/>
              <a:t>&gt;</a:t>
            </a:r>
          </a:p>
          <a:p>
            <a:r>
              <a:rPr lang="en-US" b="1" dirty="0" smtClean="0"/>
              <a:t>  &lt;</a:t>
            </a:r>
            <a:r>
              <a:rPr lang="en-US" b="1" dirty="0" err="1" smtClean="0"/>
              <a:t>li</a:t>
            </a:r>
            <a:r>
              <a:rPr lang="en-US" b="1" dirty="0" smtClean="0"/>
              <a:t>&gt;&lt;a </a:t>
            </a:r>
            <a:r>
              <a:rPr lang="en-US" b="1" dirty="0" err="1" smtClean="0"/>
              <a:t>href</a:t>
            </a:r>
            <a:r>
              <a:rPr lang="en-US" b="1" dirty="0" smtClean="0"/>
              <a:t>="#contact"&gt;Contact&lt;/a&gt;&lt;/</a:t>
            </a:r>
            <a:r>
              <a:rPr lang="en-US" b="1" dirty="0" err="1" smtClean="0"/>
              <a:t>li</a:t>
            </a:r>
            <a:r>
              <a:rPr lang="en-US" b="1" dirty="0" smtClean="0"/>
              <a:t>&gt;</a:t>
            </a:r>
          </a:p>
          <a:p>
            <a:r>
              <a:rPr lang="en-US" b="1" dirty="0" smtClean="0"/>
              <a:t>  &lt;</a:t>
            </a:r>
            <a:r>
              <a:rPr lang="en-US" b="1" dirty="0" err="1" smtClean="0"/>
              <a:t>li</a:t>
            </a:r>
            <a:r>
              <a:rPr lang="en-US" b="1" dirty="0" smtClean="0"/>
              <a:t>&gt;&lt;a </a:t>
            </a:r>
            <a:r>
              <a:rPr lang="en-US" b="1" dirty="0" err="1" smtClean="0"/>
              <a:t>href</a:t>
            </a:r>
            <a:r>
              <a:rPr lang="en-US" b="1" dirty="0" smtClean="0"/>
              <a:t>="#about"&gt;About&lt;/a&gt;&lt;/</a:t>
            </a:r>
            <a:r>
              <a:rPr lang="en-US" b="1" dirty="0" err="1" smtClean="0"/>
              <a:t>li</a:t>
            </a:r>
            <a:r>
              <a:rPr lang="en-US" b="1" dirty="0" smtClean="0"/>
              <a:t>&gt;</a:t>
            </a:r>
          </a:p>
          <a:p>
            <a:r>
              <a:rPr lang="en-US" b="1" dirty="0" smtClean="0"/>
              <a:t>&lt;/</a:t>
            </a:r>
            <a:r>
              <a:rPr lang="en-US" b="1" dirty="0" err="1" smtClean="0"/>
              <a:t>ul</a:t>
            </a:r>
            <a:r>
              <a:rPr lang="en-US" b="1" dirty="0" smtClean="0"/>
              <a:t>&gt;</a:t>
            </a:r>
          </a:p>
          <a:p>
            <a:endParaRPr lang="en-US" b="1" dirty="0" smtClean="0"/>
          </a:p>
          <a:p>
            <a:r>
              <a:rPr lang="en-US" b="1" dirty="0" smtClean="0"/>
              <a:t>&lt;/body&gt;</a:t>
            </a:r>
          </a:p>
          <a:p>
            <a:r>
              <a:rPr lang="en-US" b="1" dirty="0" smtClean="0"/>
              <a:t>&lt;/html&gt;</a:t>
            </a:r>
            <a:endParaRPr lang="en-US" b="1" dirty="0"/>
          </a:p>
        </p:txBody>
      </p:sp>
      <p:pic>
        <p:nvPicPr>
          <p:cNvPr id="150530" name="Picture 2"/>
          <p:cNvPicPr>
            <a:picLocks noChangeAspect="1" noChangeArrowheads="1"/>
          </p:cNvPicPr>
          <p:nvPr/>
        </p:nvPicPr>
        <p:blipFill>
          <a:blip r:embed="rId2"/>
          <a:srcRect/>
          <a:stretch>
            <a:fillRect/>
          </a:stretch>
        </p:blipFill>
        <p:spPr bwMode="auto">
          <a:xfrm>
            <a:off x="2571736" y="5357826"/>
            <a:ext cx="6372225" cy="923925"/>
          </a:xfrm>
          <a:prstGeom prst="rect">
            <a:avLst/>
          </a:prstGeom>
          <a:noFill/>
          <a:ln w="9525">
            <a:noFill/>
            <a:miter lim="800000"/>
            <a:headEnd/>
            <a:tailEnd/>
          </a:ln>
          <a:effectLst/>
        </p:spPr>
      </p:pic>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51554" name="Picture 2"/>
          <p:cNvPicPr>
            <a:picLocks noChangeAspect="1" noChangeArrowheads="1"/>
          </p:cNvPicPr>
          <p:nvPr/>
        </p:nvPicPr>
        <p:blipFill>
          <a:blip r:embed="rId2"/>
          <a:srcRect/>
          <a:stretch>
            <a:fillRect/>
          </a:stretch>
        </p:blipFill>
        <p:spPr bwMode="auto">
          <a:xfrm>
            <a:off x="-78319" y="571480"/>
            <a:ext cx="8893708" cy="5857916"/>
          </a:xfrm>
          <a:prstGeom prst="rect">
            <a:avLst/>
          </a:prstGeom>
          <a:noFill/>
          <a:ln w="9525">
            <a:noFill/>
            <a:miter lim="800000"/>
            <a:headEnd/>
            <a:tailEnd/>
          </a:ln>
          <a:effectLst/>
        </p:spPr>
      </p:pic>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41314" name="Picture 2"/>
          <p:cNvPicPr>
            <a:picLocks noChangeAspect="1" noChangeArrowheads="1"/>
          </p:cNvPicPr>
          <p:nvPr/>
        </p:nvPicPr>
        <p:blipFill>
          <a:blip r:embed="rId2"/>
          <a:srcRect/>
          <a:stretch>
            <a:fillRect/>
          </a:stretch>
        </p:blipFill>
        <p:spPr bwMode="auto">
          <a:xfrm>
            <a:off x="0" y="642918"/>
            <a:ext cx="8358213" cy="5643602"/>
          </a:xfrm>
          <a:prstGeom prst="rect">
            <a:avLst/>
          </a:prstGeom>
          <a:noFill/>
          <a:ln w="9525">
            <a:noFill/>
            <a:miter lim="800000"/>
            <a:headEnd/>
            <a:tailEnd/>
          </a:ln>
          <a:effectLst/>
        </p:spPr>
      </p:pic>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42338" name="Picture 2"/>
          <p:cNvPicPr>
            <a:picLocks noChangeAspect="1" noChangeArrowheads="1"/>
          </p:cNvPicPr>
          <p:nvPr/>
        </p:nvPicPr>
        <p:blipFill>
          <a:blip r:embed="rId2"/>
          <a:srcRect/>
          <a:stretch>
            <a:fillRect/>
          </a:stretch>
        </p:blipFill>
        <p:spPr bwMode="auto">
          <a:xfrm>
            <a:off x="0" y="1428736"/>
            <a:ext cx="7391644" cy="3128978"/>
          </a:xfrm>
          <a:prstGeom prst="rect">
            <a:avLst/>
          </a:prstGeom>
          <a:noFill/>
          <a:ln w="9525">
            <a:noFill/>
            <a:miter lim="800000"/>
            <a:headEnd/>
            <a:tailEnd/>
          </a:ln>
          <a:effectLst/>
        </p:spPr>
      </p:pic>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457200" y="428604"/>
            <a:ext cx="8229600" cy="5697559"/>
          </a:xfrm>
        </p:spPr>
        <p:txBody>
          <a:bodyPr>
            <a:normAutofit fontScale="85000" lnSpcReduction="20000"/>
          </a:bodyPr>
          <a:lstStyle/>
          <a:p>
            <a:pPr algn="just"/>
            <a:r>
              <a:rPr lang="en-US" dirty="0" smtClean="0"/>
              <a:t>The float property is used for positioning and formatting content e.g. let an image float left to the text in a container.</a:t>
            </a:r>
          </a:p>
          <a:p>
            <a:pPr algn="just"/>
            <a:r>
              <a:rPr lang="en-US" dirty="0" smtClean="0"/>
              <a:t>The float property can have one of the following values:</a:t>
            </a:r>
          </a:p>
          <a:p>
            <a:pPr algn="just"/>
            <a:r>
              <a:rPr lang="en-US" dirty="0" smtClean="0"/>
              <a:t>left - The element floats to the left of its container</a:t>
            </a:r>
          </a:p>
          <a:p>
            <a:pPr algn="just"/>
            <a:r>
              <a:rPr lang="en-US" dirty="0" smtClean="0"/>
              <a:t>right - The element floats to the right of its container</a:t>
            </a:r>
          </a:p>
          <a:p>
            <a:pPr algn="just"/>
            <a:r>
              <a:rPr lang="en-US" dirty="0" smtClean="0"/>
              <a:t>none - The element does not float (will be displayed just where it occurs in the text). This is default</a:t>
            </a:r>
          </a:p>
          <a:p>
            <a:pPr algn="just"/>
            <a:r>
              <a:rPr lang="en-US" dirty="0" smtClean="0"/>
              <a:t>inherit - The element inherits the float value of its parent</a:t>
            </a:r>
          </a:p>
          <a:p>
            <a:pPr algn="just"/>
            <a:r>
              <a:rPr lang="en-US" dirty="0" smtClean="0"/>
              <a:t>In its simplest use, the float property can be used to wrap text around images</a:t>
            </a:r>
            <a:r>
              <a:rPr lang="en-US" dirty="0" smtClean="0"/>
              <a:t>.</a:t>
            </a:r>
            <a:r>
              <a:rPr lang="en-US" dirty="0" smtClean="0"/>
              <a:t/>
            </a:r>
            <a:br>
              <a:rPr lang="en-US" dirty="0" smtClean="0"/>
            </a:br>
            <a:endParaRPr lang="en-US" dirty="0"/>
          </a:p>
        </p:txBody>
      </p:sp>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Rectangle 3"/>
          <p:cNvSpPr/>
          <p:nvPr/>
        </p:nvSpPr>
        <p:spPr>
          <a:xfrm>
            <a:off x="714348" y="500043"/>
            <a:ext cx="6143652" cy="4524315"/>
          </a:xfrm>
          <a:prstGeom prst="rect">
            <a:avLst/>
          </a:prstGeom>
        </p:spPr>
        <p:txBody>
          <a:bodyPr wrap="square">
            <a:spAutoFit/>
          </a:bodyPr>
          <a:lstStyle/>
          <a:p>
            <a:r>
              <a:rPr lang="en-US" b="1" dirty="0" smtClean="0"/>
              <a:t>&lt;!DOCTYPE html&gt;</a:t>
            </a:r>
          </a:p>
          <a:p>
            <a:r>
              <a:rPr lang="en-US" b="1" dirty="0" smtClean="0"/>
              <a:t>&lt;html&gt;</a:t>
            </a:r>
          </a:p>
          <a:p>
            <a:r>
              <a:rPr lang="en-US" b="1" dirty="0" smtClean="0"/>
              <a:t>&lt;head&gt;</a:t>
            </a:r>
          </a:p>
          <a:p>
            <a:r>
              <a:rPr lang="en-US" b="1" dirty="0" smtClean="0"/>
              <a:t>&lt;style&gt;</a:t>
            </a:r>
          </a:p>
          <a:p>
            <a:r>
              <a:rPr lang="en-US" b="1" dirty="0" err="1" smtClean="0"/>
              <a:t>img</a:t>
            </a:r>
            <a:r>
              <a:rPr lang="en-US" b="1" dirty="0" smtClean="0"/>
              <a:t> {</a:t>
            </a:r>
          </a:p>
          <a:p>
            <a:r>
              <a:rPr lang="en-US" b="1" dirty="0" smtClean="0"/>
              <a:t>  float: right;</a:t>
            </a:r>
          </a:p>
          <a:p>
            <a:r>
              <a:rPr lang="en-US" b="1" dirty="0" smtClean="0"/>
              <a:t>}</a:t>
            </a:r>
          </a:p>
          <a:p>
            <a:r>
              <a:rPr lang="en-US" b="1" dirty="0" smtClean="0"/>
              <a:t>&lt;/style&gt;</a:t>
            </a:r>
          </a:p>
          <a:p>
            <a:r>
              <a:rPr lang="en-US" b="1" dirty="0" smtClean="0"/>
              <a:t>&lt;/head&gt;</a:t>
            </a:r>
          </a:p>
          <a:p>
            <a:r>
              <a:rPr lang="en-US" b="1" dirty="0" smtClean="0"/>
              <a:t>&lt;body&gt;</a:t>
            </a:r>
          </a:p>
          <a:p>
            <a:endParaRPr lang="en-US" b="1" dirty="0" smtClean="0"/>
          </a:p>
          <a:p>
            <a:r>
              <a:rPr lang="en-US" b="1" dirty="0" smtClean="0"/>
              <a:t>&lt;h2&gt;Float Right&lt;/h2&gt;</a:t>
            </a:r>
          </a:p>
          <a:p>
            <a:endParaRPr lang="en-US" b="1" dirty="0" smtClean="0"/>
          </a:p>
          <a:p>
            <a:r>
              <a:rPr lang="en-US" b="1" dirty="0" smtClean="0"/>
              <a:t>&lt;p&gt;In this example, the image will float to the right in the paragraph, and the text in the paragraph will wrap around the image.&lt;/p&gt;</a:t>
            </a:r>
            <a:endParaRPr lang="en-US" b="1"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70000" lnSpcReduction="20000"/>
          </a:bodyPr>
          <a:lstStyle/>
          <a:p>
            <a:pPr>
              <a:buNone/>
            </a:pPr>
            <a:r>
              <a:rPr lang="en-US" dirty="0" smtClean="0"/>
              <a:t>CSS Selectors</a:t>
            </a:r>
          </a:p>
          <a:p>
            <a:r>
              <a:rPr lang="en-US" dirty="0" smtClean="0"/>
              <a:t>CSS selectors are used to "find" (or select) the HTML elements you want to style.</a:t>
            </a:r>
          </a:p>
          <a:p>
            <a:r>
              <a:rPr lang="en-US" dirty="0" smtClean="0"/>
              <a:t>We can divide CSS selectors into five categories:</a:t>
            </a:r>
          </a:p>
          <a:p>
            <a:r>
              <a:rPr lang="en-US" dirty="0" smtClean="0"/>
              <a:t>Simple selectors (select elements based on name, id, class)</a:t>
            </a:r>
          </a:p>
          <a:p>
            <a:r>
              <a:rPr lang="en-US" dirty="0" err="1" smtClean="0">
                <a:hlinkClick r:id="rId2"/>
              </a:rPr>
              <a:t>Combinator</a:t>
            </a:r>
            <a:r>
              <a:rPr lang="en-US" dirty="0" smtClean="0">
                <a:hlinkClick r:id="rId2"/>
              </a:rPr>
              <a:t> selectors</a:t>
            </a:r>
            <a:r>
              <a:rPr lang="en-US" dirty="0" smtClean="0"/>
              <a:t> (select elements based on a specific relationship between them)</a:t>
            </a:r>
          </a:p>
          <a:p>
            <a:r>
              <a:rPr lang="en-US" dirty="0" smtClean="0">
                <a:hlinkClick r:id="rId3"/>
              </a:rPr>
              <a:t>Pseudo-class selectors</a:t>
            </a:r>
            <a:r>
              <a:rPr lang="en-US" dirty="0" smtClean="0"/>
              <a:t> (select elements based on a certain state)</a:t>
            </a:r>
          </a:p>
          <a:p>
            <a:r>
              <a:rPr lang="en-US" dirty="0" smtClean="0">
                <a:hlinkClick r:id="rId4"/>
              </a:rPr>
              <a:t>Pseudo-elements selectors</a:t>
            </a:r>
            <a:r>
              <a:rPr lang="en-US" dirty="0" smtClean="0"/>
              <a:t> (select and style a part of an element)</a:t>
            </a:r>
          </a:p>
          <a:p>
            <a:r>
              <a:rPr lang="en-US" dirty="0" smtClean="0">
                <a:hlinkClick r:id="rId5"/>
              </a:rPr>
              <a:t>Attribute selectors</a:t>
            </a:r>
            <a:r>
              <a:rPr lang="en-US" dirty="0" smtClean="0"/>
              <a:t> (select elements based on an attribute or attribute value)</a:t>
            </a:r>
          </a:p>
          <a:p>
            <a:r>
              <a:rPr lang="en-US" dirty="0" smtClean="0"/>
              <a:t>This page will explain the most basic CSS selectors.</a:t>
            </a:r>
          </a:p>
          <a:p>
            <a:endParaRPr lang="en-US" dirty="0"/>
          </a:p>
        </p:txBody>
      </p:sp>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sp>
        <p:nvSpPr>
          <p:cNvPr id="4" name="Rectangle 3"/>
          <p:cNvSpPr/>
          <p:nvPr/>
        </p:nvSpPr>
        <p:spPr>
          <a:xfrm>
            <a:off x="214282" y="197346"/>
            <a:ext cx="7858180" cy="3970318"/>
          </a:xfrm>
          <a:prstGeom prst="rect">
            <a:avLst/>
          </a:prstGeom>
        </p:spPr>
        <p:txBody>
          <a:bodyPr wrap="square">
            <a:spAutoFit/>
          </a:bodyPr>
          <a:lstStyle/>
          <a:p>
            <a:r>
              <a:rPr lang="en-US" b="1" dirty="0" smtClean="0"/>
              <a:t>&lt;p&gt;&lt;</a:t>
            </a:r>
            <a:r>
              <a:rPr lang="en-US" b="1" dirty="0" err="1" smtClean="0"/>
              <a:t>img</a:t>
            </a:r>
            <a:r>
              <a:rPr lang="en-US" b="1" dirty="0" smtClean="0"/>
              <a:t> </a:t>
            </a:r>
            <a:r>
              <a:rPr lang="en-US" b="1" dirty="0" err="1" smtClean="0"/>
              <a:t>src</a:t>
            </a:r>
            <a:r>
              <a:rPr lang="en-US" b="1" dirty="0" smtClean="0"/>
              <a:t>="pineapple.jpg" alt="Pineapple" style="width:170px;height:170px;margin-left:15px;"&gt;</a:t>
            </a:r>
          </a:p>
          <a:p>
            <a:r>
              <a:rPr lang="en-US" b="1" dirty="0" err="1" smtClean="0"/>
              <a:t>Lorem</a:t>
            </a:r>
            <a:r>
              <a:rPr lang="en-US" b="1" dirty="0" smtClean="0"/>
              <a:t> </a:t>
            </a:r>
            <a:r>
              <a:rPr lang="en-US" b="1" dirty="0" err="1" smtClean="0"/>
              <a:t>ipsum</a:t>
            </a:r>
            <a:r>
              <a:rPr lang="en-US" b="1" dirty="0" smtClean="0"/>
              <a:t> dolor sit </a:t>
            </a:r>
            <a:r>
              <a:rPr lang="en-US" b="1" dirty="0" err="1" smtClean="0"/>
              <a:t>amet</a:t>
            </a:r>
            <a:r>
              <a:rPr lang="en-US" b="1" dirty="0" smtClean="0"/>
              <a:t>, </a:t>
            </a:r>
            <a:r>
              <a:rPr lang="en-US" b="1" dirty="0" err="1" smtClean="0"/>
              <a:t>consectetur</a:t>
            </a:r>
            <a:r>
              <a:rPr lang="en-US" b="1" dirty="0" smtClean="0"/>
              <a:t> </a:t>
            </a:r>
            <a:r>
              <a:rPr lang="en-US" b="1" dirty="0" err="1" smtClean="0"/>
              <a:t>adipiscing</a:t>
            </a:r>
            <a:r>
              <a:rPr lang="en-US" b="1" dirty="0" smtClean="0"/>
              <a:t> </a:t>
            </a:r>
            <a:r>
              <a:rPr lang="en-US" b="1" dirty="0" err="1" smtClean="0"/>
              <a:t>elit</a:t>
            </a:r>
            <a:r>
              <a:rPr lang="en-US" b="1" dirty="0" smtClean="0"/>
              <a:t>. </a:t>
            </a:r>
            <a:r>
              <a:rPr lang="en-US" b="1" dirty="0" err="1" smtClean="0"/>
              <a:t>Phasellus</a:t>
            </a:r>
            <a:r>
              <a:rPr lang="en-US" b="1" dirty="0" smtClean="0"/>
              <a:t> </a:t>
            </a:r>
            <a:r>
              <a:rPr lang="en-US" b="1" dirty="0" err="1" smtClean="0"/>
              <a:t>imperdiet</a:t>
            </a:r>
            <a:r>
              <a:rPr lang="en-US" b="1" dirty="0" smtClean="0"/>
              <a:t>, </a:t>
            </a:r>
            <a:r>
              <a:rPr lang="en-US" b="1" dirty="0" err="1" smtClean="0"/>
              <a:t>nulla</a:t>
            </a:r>
            <a:r>
              <a:rPr lang="en-US" b="1" dirty="0" smtClean="0"/>
              <a:t> et dictum </a:t>
            </a:r>
            <a:r>
              <a:rPr lang="en-US" b="1" dirty="0" err="1" smtClean="0"/>
              <a:t>interdum</a:t>
            </a:r>
            <a:r>
              <a:rPr lang="en-US" b="1" dirty="0" smtClean="0"/>
              <a:t>, nisi </a:t>
            </a:r>
            <a:r>
              <a:rPr lang="en-US" b="1" dirty="0" err="1" smtClean="0"/>
              <a:t>lorem</a:t>
            </a:r>
            <a:r>
              <a:rPr lang="en-US" b="1" dirty="0" smtClean="0"/>
              <a:t> </a:t>
            </a:r>
            <a:r>
              <a:rPr lang="en-US" b="1" dirty="0" err="1" smtClean="0"/>
              <a:t>egestas</a:t>
            </a:r>
            <a:r>
              <a:rPr lang="en-US" b="1" dirty="0" smtClean="0"/>
              <a:t> </a:t>
            </a:r>
            <a:r>
              <a:rPr lang="en-US" b="1" dirty="0" err="1" smtClean="0"/>
              <a:t>odio</a:t>
            </a:r>
            <a:r>
              <a:rPr lang="en-US" b="1" dirty="0" smtClean="0"/>
              <a:t>, vitae </a:t>
            </a:r>
            <a:r>
              <a:rPr lang="en-US" b="1" dirty="0" err="1" smtClean="0"/>
              <a:t>scelerisque</a:t>
            </a:r>
            <a:r>
              <a:rPr lang="en-US" b="1" dirty="0" smtClean="0"/>
              <a:t> </a:t>
            </a:r>
            <a:r>
              <a:rPr lang="en-US" b="1" dirty="0" err="1" smtClean="0"/>
              <a:t>enim</a:t>
            </a:r>
            <a:r>
              <a:rPr lang="en-US" b="1" dirty="0" smtClean="0"/>
              <a:t> </a:t>
            </a:r>
            <a:r>
              <a:rPr lang="en-US" b="1" dirty="0" err="1" smtClean="0"/>
              <a:t>ligula</a:t>
            </a:r>
            <a:r>
              <a:rPr lang="en-US" b="1" dirty="0" smtClean="0"/>
              <a:t> </a:t>
            </a:r>
            <a:r>
              <a:rPr lang="en-US" b="1" dirty="0" err="1" smtClean="0"/>
              <a:t>venenatis</a:t>
            </a:r>
            <a:r>
              <a:rPr lang="en-US" b="1" dirty="0" smtClean="0"/>
              <a:t> dolor. Maecenas </a:t>
            </a:r>
            <a:r>
              <a:rPr lang="en-US" b="1" dirty="0" err="1" smtClean="0"/>
              <a:t>nisl</a:t>
            </a:r>
            <a:r>
              <a:rPr lang="en-US" b="1" dirty="0" smtClean="0"/>
              <a:t> </a:t>
            </a:r>
            <a:r>
              <a:rPr lang="en-US" b="1" dirty="0" err="1" smtClean="0"/>
              <a:t>est</a:t>
            </a:r>
            <a:r>
              <a:rPr lang="en-US" b="1" dirty="0" smtClean="0"/>
              <a:t>, </a:t>
            </a:r>
            <a:r>
              <a:rPr lang="en-US" b="1" dirty="0" err="1" smtClean="0"/>
              <a:t>ultrices</a:t>
            </a:r>
            <a:r>
              <a:rPr lang="en-US" b="1" dirty="0" smtClean="0"/>
              <a:t> </a:t>
            </a:r>
            <a:r>
              <a:rPr lang="en-US" b="1" dirty="0" err="1" smtClean="0"/>
              <a:t>nec</a:t>
            </a:r>
            <a:r>
              <a:rPr lang="en-US" b="1" dirty="0" smtClean="0"/>
              <a:t> </a:t>
            </a:r>
            <a:r>
              <a:rPr lang="en-US" b="1" dirty="0" err="1" smtClean="0"/>
              <a:t>congue</a:t>
            </a:r>
            <a:r>
              <a:rPr lang="en-US" b="1" dirty="0" smtClean="0"/>
              <a:t> </a:t>
            </a:r>
            <a:r>
              <a:rPr lang="en-US" b="1" dirty="0" err="1" smtClean="0"/>
              <a:t>eget</a:t>
            </a:r>
            <a:r>
              <a:rPr lang="en-US" b="1" dirty="0" smtClean="0"/>
              <a:t>, </a:t>
            </a:r>
            <a:r>
              <a:rPr lang="en-US" b="1" dirty="0" err="1" smtClean="0"/>
              <a:t>auctor</a:t>
            </a:r>
            <a:r>
              <a:rPr lang="en-US" b="1" dirty="0" smtClean="0"/>
              <a:t> vitae </a:t>
            </a:r>
            <a:r>
              <a:rPr lang="en-US" b="1" dirty="0" err="1" smtClean="0"/>
              <a:t>massa</a:t>
            </a:r>
            <a:r>
              <a:rPr lang="en-US" b="1" dirty="0" smtClean="0"/>
              <a:t>. </a:t>
            </a:r>
            <a:r>
              <a:rPr lang="en-US" b="1" dirty="0" err="1" smtClean="0"/>
              <a:t>Fusce</a:t>
            </a:r>
            <a:r>
              <a:rPr lang="en-US" b="1" dirty="0" smtClean="0"/>
              <a:t> </a:t>
            </a:r>
            <a:r>
              <a:rPr lang="en-US" b="1" dirty="0" err="1" smtClean="0"/>
              <a:t>luctus</a:t>
            </a:r>
            <a:r>
              <a:rPr lang="en-US" b="1" dirty="0" smtClean="0"/>
              <a:t> </a:t>
            </a:r>
            <a:r>
              <a:rPr lang="en-US" b="1" dirty="0" err="1" smtClean="0"/>
              <a:t>vestibulum</a:t>
            </a:r>
            <a:r>
              <a:rPr lang="en-US" b="1" dirty="0" smtClean="0"/>
              <a:t> </a:t>
            </a:r>
            <a:r>
              <a:rPr lang="en-US" b="1" dirty="0" err="1" smtClean="0"/>
              <a:t>augue</a:t>
            </a:r>
            <a:r>
              <a:rPr lang="en-US" b="1" dirty="0" smtClean="0"/>
              <a:t> </a:t>
            </a:r>
            <a:r>
              <a:rPr lang="en-US" b="1" dirty="0" err="1" smtClean="0"/>
              <a:t>ut</a:t>
            </a:r>
            <a:r>
              <a:rPr lang="en-US" b="1" dirty="0" smtClean="0"/>
              <a:t> </a:t>
            </a:r>
            <a:r>
              <a:rPr lang="en-US" b="1" dirty="0" err="1" smtClean="0"/>
              <a:t>aliquet</a:t>
            </a:r>
            <a:r>
              <a:rPr lang="en-US" b="1" dirty="0" smtClean="0"/>
              <a:t>. </a:t>
            </a:r>
            <a:r>
              <a:rPr lang="en-US" b="1" dirty="0" err="1" smtClean="0"/>
              <a:t>Mauris</a:t>
            </a:r>
            <a:r>
              <a:rPr lang="en-US" b="1" dirty="0" smtClean="0"/>
              <a:t> ante </a:t>
            </a:r>
            <a:r>
              <a:rPr lang="en-US" b="1" dirty="0" err="1" smtClean="0"/>
              <a:t>ligula</a:t>
            </a:r>
            <a:r>
              <a:rPr lang="en-US" b="1" dirty="0" smtClean="0"/>
              <a:t>, </a:t>
            </a:r>
            <a:r>
              <a:rPr lang="en-US" b="1" dirty="0" err="1" smtClean="0"/>
              <a:t>facilisis</a:t>
            </a:r>
            <a:r>
              <a:rPr lang="en-US" b="1" dirty="0" smtClean="0"/>
              <a:t> </a:t>
            </a:r>
            <a:r>
              <a:rPr lang="en-US" b="1" dirty="0" err="1" smtClean="0"/>
              <a:t>sed</a:t>
            </a:r>
            <a:r>
              <a:rPr lang="en-US" b="1" dirty="0" smtClean="0"/>
              <a:t> </a:t>
            </a:r>
            <a:r>
              <a:rPr lang="en-US" b="1" dirty="0" err="1" smtClean="0"/>
              <a:t>ornare</a:t>
            </a:r>
            <a:r>
              <a:rPr lang="en-US" b="1" dirty="0" smtClean="0"/>
              <a:t> </a:t>
            </a:r>
            <a:r>
              <a:rPr lang="en-US" b="1" dirty="0" err="1" smtClean="0"/>
              <a:t>eu</a:t>
            </a:r>
            <a:r>
              <a:rPr lang="en-US" b="1" dirty="0" smtClean="0"/>
              <a:t>, </a:t>
            </a:r>
            <a:r>
              <a:rPr lang="en-US" b="1" dirty="0" err="1" smtClean="0"/>
              <a:t>lobortis</a:t>
            </a:r>
            <a:r>
              <a:rPr lang="en-US" b="1" dirty="0" smtClean="0"/>
              <a:t> in </a:t>
            </a:r>
            <a:r>
              <a:rPr lang="en-US" b="1" dirty="0" err="1" smtClean="0"/>
              <a:t>odio</a:t>
            </a:r>
            <a:r>
              <a:rPr lang="en-US" b="1" dirty="0" smtClean="0"/>
              <a:t>. </a:t>
            </a:r>
            <a:r>
              <a:rPr lang="en-US" b="1" dirty="0" err="1" smtClean="0"/>
              <a:t>Praesent</a:t>
            </a:r>
            <a:r>
              <a:rPr lang="en-US" b="1" dirty="0" smtClean="0"/>
              <a:t> </a:t>
            </a:r>
            <a:r>
              <a:rPr lang="en-US" b="1" dirty="0" err="1" smtClean="0"/>
              <a:t>convallis</a:t>
            </a:r>
            <a:r>
              <a:rPr lang="en-US" b="1" dirty="0" smtClean="0"/>
              <a:t> </a:t>
            </a:r>
            <a:r>
              <a:rPr lang="en-US" b="1" dirty="0" err="1" smtClean="0"/>
              <a:t>urna</a:t>
            </a:r>
            <a:r>
              <a:rPr lang="en-US" b="1" dirty="0" smtClean="0"/>
              <a:t> a lacus </a:t>
            </a:r>
            <a:r>
              <a:rPr lang="en-US" b="1" dirty="0" err="1" smtClean="0"/>
              <a:t>interdum</a:t>
            </a:r>
            <a:r>
              <a:rPr lang="en-US" b="1" dirty="0" smtClean="0"/>
              <a:t> </a:t>
            </a:r>
            <a:r>
              <a:rPr lang="en-US" b="1" dirty="0" err="1" smtClean="0"/>
              <a:t>ut</a:t>
            </a:r>
            <a:r>
              <a:rPr lang="en-US" b="1" dirty="0" smtClean="0"/>
              <a:t> </a:t>
            </a:r>
            <a:r>
              <a:rPr lang="en-US" b="1" dirty="0" err="1" smtClean="0"/>
              <a:t>hendrerit</a:t>
            </a:r>
            <a:r>
              <a:rPr lang="en-US" b="1" dirty="0" smtClean="0"/>
              <a:t> </a:t>
            </a:r>
            <a:r>
              <a:rPr lang="en-US" b="1" dirty="0" err="1" smtClean="0"/>
              <a:t>risus</a:t>
            </a:r>
            <a:r>
              <a:rPr lang="en-US" b="1" dirty="0" smtClean="0"/>
              <a:t> </a:t>
            </a:r>
            <a:r>
              <a:rPr lang="en-US" b="1" dirty="0" err="1" smtClean="0"/>
              <a:t>congue</a:t>
            </a:r>
            <a:r>
              <a:rPr lang="en-US" b="1" dirty="0" smtClean="0"/>
              <a:t>. </a:t>
            </a:r>
            <a:r>
              <a:rPr lang="en-US" b="1" dirty="0" err="1" smtClean="0"/>
              <a:t>Nunc</a:t>
            </a:r>
            <a:r>
              <a:rPr lang="en-US" b="1" dirty="0" smtClean="0"/>
              <a:t> </a:t>
            </a:r>
            <a:r>
              <a:rPr lang="en-US" b="1" dirty="0" err="1" smtClean="0"/>
              <a:t>sagittis</a:t>
            </a:r>
            <a:r>
              <a:rPr lang="en-US" b="1" dirty="0" smtClean="0"/>
              <a:t> dictum nisi, </a:t>
            </a:r>
            <a:r>
              <a:rPr lang="en-US" b="1" dirty="0" err="1" smtClean="0"/>
              <a:t>sed</a:t>
            </a:r>
            <a:r>
              <a:rPr lang="en-US" b="1" dirty="0" smtClean="0"/>
              <a:t> </a:t>
            </a:r>
            <a:r>
              <a:rPr lang="en-US" b="1" dirty="0" err="1" smtClean="0"/>
              <a:t>ullamcorper</a:t>
            </a:r>
            <a:r>
              <a:rPr lang="en-US" b="1" dirty="0" smtClean="0"/>
              <a:t> </a:t>
            </a:r>
            <a:r>
              <a:rPr lang="en-US" b="1" dirty="0" err="1" smtClean="0"/>
              <a:t>ipsum</a:t>
            </a:r>
            <a:r>
              <a:rPr lang="en-US" b="1" dirty="0" smtClean="0"/>
              <a:t> </a:t>
            </a:r>
            <a:r>
              <a:rPr lang="en-US" b="1" dirty="0" err="1" smtClean="0"/>
              <a:t>dignissim</a:t>
            </a:r>
            <a:r>
              <a:rPr lang="en-US" b="1" dirty="0" smtClean="0"/>
              <a:t> ac. In at </a:t>
            </a:r>
            <a:r>
              <a:rPr lang="en-US" b="1" dirty="0" err="1" smtClean="0"/>
              <a:t>libero</a:t>
            </a:r>
            <a:r>
              <a:rPr lang="en-US" b="1" dirty="0" smtClean="0"/>
              <a:t> </a:t>
            </a:r>
            <a:r>
              <a:rPr lang="en-US" b="1" dirty="0" err="1" smtClean="0"/>
              <a:t>sed</a:t>
            </a:r>
            <a:r>
              <a:rPr lang="en-US" b="1" dirty="0" smtClean="0"/>
              <a:t> </a:t>
            </a:r>
            <a:r>
              <a:rPr lang="en-US" b="1" dirty="0" err="1" smtClean="0"/>
              <a:t>nunc</a:t>
            </a:r>
            <a:r>
              <a:rPr lang="en-US" b="1" dirty="0" smtClean="0"/>
              <a:t> </a:t>
            </a:r>
            <a:r>
              <a:rPr lang="en-US" b="1" dirty="0" err="1" smtClean="0"/>
              <a:t>venenatis</a:t>
            </a:r>
            <a:r>
              <a:rPr lang="en-US" b="1" dirty="0" smtClean="0"/>
              <a:t> </a:t>
            </a:r>
            <a:r>
              <a:rPr lang="en-US" b="1" dirty="0" err="1" smtClean="0"/>
              <a:t>imperdiet</a:t>
            </a:r>
            <a:r>
              <a:rPr lang="en-US" b="1" dirty="0" smtClean="0"/>
              <a:t> </a:t>
            </a:r>
            <a:r>
              <a:rPr lang="en-US" b="1" dirty="0" err="1" smtClean="0"/>
              <a:t>sed</a:t>
            </a:r>
            <a:r>
              <a:rPr lang="en-US" b="1" dirty="0" smtClean="0"/>
              <a:t> </a:t>
            </a:r>
            <a:r>
              <a:rPr lang="en-US" b="1" dirty="0" err="1" smtClean="0"/>
              <a:t>ornare</a:t>
            </a:r>
            <a:r>
              <a:rPr lang="en-US" b="1" dirty="0" smtClean="0"/>
              <a:t> </a:t>
            </a:r>
            <a:r>
              <a:rPr lang="en-US" b="1" dirty="0" err="1" smtClean="0"/>
              <a:t>turpis</a:t>
            </a:r>
            <a:r>
              <a:rPr lang="en-US" b="1" dirty="0" smtClean="0"/>
              <a:t>. </a:t>
            </a:r>
            <a:r>
              <a:rPr lang="en-US" b="1" dirty="0" err="1" smtClean="0"/>
              <a:t>Donec</a:t>
            </a:r>
            <a:r>
              <a:rPr lang="en-US" b="1" dirty="0" smtClean="0"/>
              <a:t> vitae dui </a:t>
            </a:r>
            <a:r>
              <a:rPr lang="en-US" b="1" dirty="0" err="1" smtClean="0"/>
              <a:t>eget</a:t>
            </a:r>
            <a:r>
              <a:rPr lang="en-US" b="1" dirty="0" smtClean="0"/>
              <a:t> </a:t>
            </a:r>
            <a:r>
              <a:rPr lang="en-US" b="1" dirty="0" err="1" smtClean="0"/>
              <a:t>tellus</a:t>
            </a:r>
            <a:r>
              <a:rPr lang="en-US" b="1" dirty="0" smtClean="0"/>
              <a:t> </a:t>
            </a:r>
            <a:r>
              <a:rPr lang="en-US" b="1" dirty="0" err="1" smtClean="0"/>
              <a:t>gravida</a:t>
            </a:r>
            <a:r>
              <a:rPr lang="en-US" b="1" dirty="0" smtClean="0"/>
              <a:t> </a:t>
            </a:r>
            <a:r>
              <a:rPr lang="en-US" b="1" dirty="0" err="1" smtClean="0"/>
              <a:t>venenatis</a:t>
            </a:r>
            <a:r>
              <a:rPr lang="en-US" b="1" dirty="0" smtClean="0"/>
              <a:t>. Integer </a:t>
            </a:r>
            <a:r>
              <a:rPr lang="en-US" b="1" dirty="0" err="1" smtClean="0"/>
              <a:t>fringilla</a:t>
            </a:r>
            <a:r>
              <a:rPr lang="en-US" b="1" dirty="0" smtClean="0"/>
              <a:t> </a:t>
            </a:r>
            <a:r>
              <a:rPr lang="en-US" b="1" dirty="0" err="1" smtClean="0"/>
              <a:t>congue</a:t>
            </a:r>
            <a:r>
              <a:rPr lang="en-US" b="1" dirty="0" smtClean="0"/>
              <a:t> </a:t>
            </a:r>
            <a:r>
              <a:rPr lang="en-US" b="1" dirty="0" err="1" smtClean="0"/>
              <a:t>eros</a:t>
            </a:r>
            <a:r>
              <a:rPr lang="en-US" b="1" dirty="0" smtClean="0"/>
              <a:t> non </a:t>
            </a:r>
            <a:r>
              <a:rPr lang="en-US" b="1" dirty="0" err="1" smtClean="0"/>
              <a:t>fermentum</a:t>
            </a:r>
            <a:r>
              <a:rPr lang="en-US" b="1" dirty="0" smtClean="0"/>
              <a:t>. </a:t>
            </a:r>
            <a:r>
              <a:rPr lang="en-US" b="1" dirty="0" err="1" smtClean="0"/>
              <a:t>Sed</a:t>
            </a:r>
            <a:r>
              <a:rPr lang="en-US" b="1" dirty="0" smtClean="0"/>
              <a:t> </a:t>
            </a:r>
            <a:r>
              <a:rPr lang="en-US" b="1" dirty="0" err="1" smtClean="0"/>
              <a:t>dapibus</a:t>
            </a:r>
            <a:r>
              <a:rPr lang="en-US" b="1" dirty="0" smtClean="0"/>
              <a:t> </a:t>
            </a:r>
            <a:r>
              <a:rPr lang="en-US" b="1" dirty="0" err="1" smtClean="0"/>
              <a:t>pulvinar</a:t>
            </a:r>
            <a:r>
              <a:rPr lang="en-US" b="1" dirty="0" smtClean="0"/>
              <a:t> </a:t>
            </a:r>
            <a:r>
              <a:rPr lang="en-US" b="1" dirty="0" err="1" smtClean="0"/>
              <a:t>nibh</a:t>
            </a:r>
            <a:r>
              <a:rPr lang="en-US" b="1" dirty="0" smtClean="0"/>
              <a:t> </a:t>
            </a:r>
            <a:r>
              <a:rPr lang="en-US" b="1" dirty="0" err="1" smtClean="0"/>
              <a:t>tempor</a:t>
            </a:r>
            <a:r>
              <a:rPr lang="en-US" b="1" dirty="0" smtClean="0"/>
              <a:t> </a:t>
            </a:r>
            <a:r>
              <a:rPr lang="en-US" b="1" dirty="0" err="1" smtClean="0"/>
              <a:t>porta</a:t>
            </a:r>
            <a:r>
              <a:rPr lang="en-US" b="1" dirty="0" smtClean="0"/>
              <a:t>. </a:t>
            </a:r>
            <a:r>
              <a:rPr lang="en-US" b="1" dirty="0" err="1" smtClean="0"/>
              <a:t>Cras</a:t>
            </a:r>
            <a:r>
              <a:rPr lang="en-US" b="1" dirty="0" smtClean="0"/>
              <a:t> ac </a:t>
            </a:r>
            <a:r>
              <a:rPr lang="en-US" b="1" dirty="0" err="1" smtClean="0"/>
              <a:t>leo</a:t>
            </a:r>
            <a:r>
              <a:rPr lang="en-US" b="1" dirty="0" smtClean="0"/>
              <a:t> </a:t>
            </a:r>
            <a:r>
              <a:rPr lang="en-US" b="1" dirty="0" err="1" smtClean="0"/>
              <a:t>purus</a:t>
            </a:r>
            <a:r>
              <a:rPr lang="en-US" b="1" dirty="0" smtClean="0"/>
              <a:t>. </a:t>
            </a:r>
            <a:r>
              <a:rPr lang="en-US" b="1" dirty="0" err="1" smtClean="0"/>
              <a:t>Mauris</a:t>
            </a:r>
            <a:r>
              <a:rPr lang="en-US" b="1" dirty="0" smtClean="0"/>
              <a:t> </a:t>
            </a:r>
            <a:r>
              <a:rPr lang="en-US" b="1" dirty="0" err="1" smtClean="0"/>
              <a:t>quis</a:t>
            </a:r>
            <a:r>
              <a:rPr lang="en-US" b="1" dirty="0" smtClean="0"/>
              <a:t> </a:t>
            </a:r>
            <a:r>
              <a:rPr lang="en-US" b="1" dirty="0" err="1" smtClean="0"/>
              <a:t>diam</a:t>
            </a:r>
            <a:r>
              <a:rPr lang="en-US" b="1" dirty="0" smtClean="0"/>
              <a:t> </a:t>
            </a:r>
            <a:r>
              <a:rPr lang="en-US" b="1" dirty="0" err="1" smtClean="0"/>
              <a:t>velit</a:t>
            </a:r>
            <a:r>
              <a:rPr lang="en-US" b="1" dirty="0" smtClean="0"/>
              <a:t>.&lt;/p&gt;</a:t>
            </a:r>
          </a:p>
          <a:p>
            <a:endParaRPr lang="en-US" b="1" dirty="0" smtClean="0"/>
          </a:p>
          <a:p>
            <a:r>
              <a:rPr lang="en-US" b="1" dirty="0" smtClean="0"/>
              <a:t>&lt;/body&gt;</a:t>
            </a:r>
          </a:p>
          <a:p>
            <a:r>
              <a:rPr lang="en-US" b="1" dirty="0" smtClean="0"/>
              <a:t>&lt;/html&gt;</a:t>
            </a:r>
            <a:endParaRPr lang="en-US" b="1" dirty="0"/>
          </a:p>
        </p:txBody>
      </p:sp>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&lt;h2&gt;Float </a:t>
            </a:r>
            <a:r>
              <a:rPr lang="en-US" dirty="0" smtClean="0"/>
              <a:t>Right&lt;/</a:t>
            </a:r>
            <a:r>
              <a:rPr lang="en-US" dirty="0" smtClean="0"/>
              <a:t>h2&gt;</a:t>
            </a:r>
            <a:endParaRPr lang="en-US" dirty="0"/>
          </a:p>
        </p:txBody>
      </p:sp>
      <p:sp>
        <p:nvSpPr>
          <p:cNvPr id="3" name="Content Placeholder 2"/>
          <p:cNvSpPr>
            <a:spLocks noGrp="1"/>
          </p:cNvSpPr>
          <p:nvPr>
            <p:ph idx="1"/>
          </p:nvPr>
        </p:nvSpPr>
        <p:spPr/>
        <p:txBody>
          <a:bodyPr/>
          <a:lstStyle/>
          <a:p>
            <a:endParaRPr lang="en-US" dirty="0"/>
          </a:p>
        </p:txBody>
      </p:sp>
      <p:pic>
        <p:nvPicPr>
          <p:cNvPr id="143362" name="Picture 2"/>
          <p:cNvPicPr>
            <a:picLocks noChangeAspect="1" noChangeArrowheads="1"/>
          </p:cNvPicPr>
          <p:nvPr/>
        </p:nvPicPr>
        <p:blipFill>
          <a:blip r:embed="rId2"/>
          <a:srcRect/>
          <a:stretch>
            <a:fillRect/>
          </a:stretch>
        </p:blipFill>
        <p:spPr bwMode="auto">
          <a:xfrm>
            <a:off x="251107" y="1142985"/>
            <a:ext cx="8535735" cy="3976704"/>
          </a:xfrm>
          <a:prstGeom prst="rect">
            <a:avLst/>
          </a:prstGeom>
          <a:noFill/>
          <a:ln w="9525">
            <a:noFill/>
            <a:miter lim="800000"/>
            <a:headEnd/>
            <a:tailEnd/>
          </a:ln>
          <a:effectLst/>
        </p:spPr>
      </p:pic>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&lt;h2&gt;Float Left&lt;/h2&gt;</a:t>
            </a:r>
            <a:endParaRPr lang="en-US" dirty="0"/>
          </a:p>
        </p:txBody>
      </p:sp>
      <p:sp>
        <p:nvSpPr>
          <p:cNvPr id="3" name="Content Placeholder 2"/>
          <p:cNvSpPr>
            <a:spLocks noGrp="1"/>
          </p:cNvSpPr>
          <p:nvPr>
            <p:ph idx="1"/>
          </p:nvPr>
        </p:nvSpPr>
        <p:spPr/>
        <p:txBody>
          <a:bodyPr/>
          <a:lstStyle/>
          <a:p>
            <a:endParaRPr lang="en-US"/>
          </a:p>
        </p:txBody>
      </p:sp>
      <p:pic>
        <p:nvPicPr>
          <p:cNvPr id="144386" name="Picture 2"/>
          <p:cNvPicPr>
            <a:picLocks noChangeAspect="1" noChangeArrowheads="1"/>
          </p:cNvPicPr>
          <p:nvPr/>
        </p:nvPicPr>
        <p:blipFill>
          <a:blip r:embed="rId2"/>
          <a:srcRect/>
          <a:stretch>
            <a:fillRect/>
          </a:stretch>
        </p:blipFill>
        <p:spPr bwMode="auto">
          <a:xfrm>
            <a:off x="500034" y="1241078"/>
            <a:ext cx="8215370" cy="4831128"/>
          </a:xfrm>
          <a:prstGeom prst="rect">
            <a:avLst/>
          </a:prstGeom>
          <a:noFill/>
          <a:ln w="9525">
            <a:noFill/>
            <a:miter lim="800000"/>
            <a:headEnd/>
            <a:tailEnd/>
          </a:ln>
          <a:effectLst/>
        </p:spPr>
      </p:pic>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r>
              <a:rPr lang="en-US" dirty="0" smtClean="0"/>
              <a:t>Example - No float</a:t>
            </a:r>
          </a:p>
          <a:p>
            <a:r>
              <a:rPr lang="en-US" dirty="0" smtClean="0"/>
              <a:t>In the following example the image will be displayed just where it occurs in the text (float: none;):</a:t>
            </a:r>
          </a:p>
          <a:p>
            <a:endParaRPr lang="en-US" dirty="0"/>
          </a:p>
        </p:txBody>
      </p:sp>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45410" name="Picture 2"/>
          <p:cNvPicPr>
            <a:picLocks noChangeAspect="1" noChangeArrowheads="1"/>
          </p:cNvPicPr>
          <p:nvPr/>
        </p:nvPicPr>
        <p:blipFill>
          <a:blip r:embed="rId2"/>
          <a:srcRect/>
          <a:stretch>
            <a:fillRect/>
          </a:stretch>
        </p:blipFill>
        <p:spPr bwMode="auto">
          <a:xfrm>
            <a:off x="214282" y="1462088"/>
            <a:ext cx="8572559" cy="3933825"/>
          </a:xfrm>
          <a:prstGeom prst="rect">
            <a:avLst/>
          </a:prstGeom>
          <a:noFill/>
          <a:ln w="9525">
            <a:noFill/>
            <a:miter lim="800000"/>
            <a:headEnd/>
            <a:tailEnd/>
          </a:ln>
          <a:effectLst/>
        </p:spPr>
      </p:pic>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Rectangle 3"/>
          <p:cNvSpPr/>
          <p:nvPr/>
        </p:nvSpPr>
        <p:spPr>
          <a:xfrm>
            <a:off x="2286000" y="335846"/>
            <a:ext cx="4572000" cy="6186309"/>
          </a:xfrm>
          <a:prstGeom prst="rect">
            <a:avLst/>
          </a:prstGeom>
        </p:spPr>
        <p:txBody>
          <a:bodyPr>
            <a:spAutoFit/>
          </a:bodyPr>
          <a:lstStyle/>
          <a:p>
            <a:r>
              <a:rPr lang="en-US" b="1" dirty="0" smtClean="0"/>
              <a:t>&lt;!DOCTYPE html&gt;</a:t>
            </a:r>
          </a:p>
          <a:p>
            <a:r>
              <a:rPr lang="en-US" b="1" dirty="0" smtClean="0"/>
              <a:t>&lt;html&gt;</a:t>
            </a:r>
          </a:p>
          <a:p>
            <a:r>
              <a:rPr lang="en-US" b="1" dirty="0" smtClean="0"/>
              <a:t>&lt;head&gt;</a:t>
            </a:r>
          </a:p>
          <a:p>
            <a:r>
              <a:rPr lang="en-US" b="1" dirty="0" smtClean="0"/>
              <a:t>&lt;style&gt;</a:t>
            </a:r>
          </a:p>
          <a:p>
            <a:r>
              <a:rPr lang="en-US" b="1" dirty="0" smtClean="0"/>
              <a:t>div {</a:t>
            </a:r>
          </a:p>
          <a:p>
            <a:r>
              <a:rPr lang="en-US" b="1" dirty="0" smtClean="0"/>
              <a:t>  float: left;</a:t>
            </a:r>
          </a:p>
          <a:p>
            <a:r>
              <a:rPr lang="en-US" b="1" dirty="0" smtClean="0"/>
              <a:t>  padding: 15px; </a:t>
            </a:r>
          </a:p>
          <a:p>
            <a:r>
              <a:rPr lang="en-US" b="1" dirty="0" smtClean="0"/>
              <a:t>}</a:t>
            </a:r>
          </a:p>
          <a:p>
            <a:endParaRPr lang="en-US" b="1" dirty="0" smtClean="0"/>
          </a:p>
          <a:p>
            <a:r>
              <a:rPr lang="en-US" b="1" dirty="0" smtClean="0"/>
              <a:t>.div1 {</a:t>
            </a:r>
          </a:p>
          <a:p>
            <a:r>
              <a:rPr lang="en-US" b="1" dirty="0" smtClean="0"/>
              <a:t>  background: red;</a:t>
            </a:r>
          </a:p>
          <a:p>
            <a:r>
              <a:rPr lang="en-US" b="1" dirty="0" smtClean="0"/>
              <a:t>}</a:t>
            </a:r>
          </a:p>
          <a:p>
            <a:endParaRPr lang="en-US" b="1" dirty="0" smtClean="0"/>
          </a:p>
          <a:p>
            <a:r>
              <a:rPr lang="en-US" b="1" dirty="0" smtClean="0"/>
              <a:t>.div2 {</a:t>
            </a:r>
          </a:p>
          <a:p>
            <a:r>
              <a:rPr lang="en-US" b="1" dirty="0" smtClean="0"/>
              <a:t>  background: yellow;</a:t>
            </a:r>
          </a:p>
          <a:p>
            <a:r>
              <a:rPr lang="en-US" b="1" dirty="0" smtClean="0"/>
              <a:t>}</a:t>
            </a:r>
          </a:p>
          <a:p>
            <a:endParaRPr lang="en-US" b="1" dirty="0" smtClean="0"/>
          </a:p>
          <a:p>
            <a:r>
              <a:rPr lang="en-US" b="1" dirty="0" smtClean="0"/>
              <a:t>.div3 {</a:t>
            </a:r>
          </a:p>
          <a:p>
            <a:r>
              <a:rPr lang="en-US" b="1" dirty="0" smtClean="0"/>
              <a:t>  background: green;</a:t>
            </a:r>
          </a:p>
          <a:p>
            <a:r>
              <a:rPr lang="en-US" b="1" dirty="0" smtClean="0"/>
              <a:t>}</a:t>
            </a:r>
          </a:p>
          <a:p>
            <a:r>
              <a:rPr lang="en-US" b="1" dirty="0" smtClean="0"/>
              <a:t>&lt;/style&gt;</a:t>
            </a:r>
          </a:p>
          <a:p>
            <a:r>
              <a:rPr lang="en-US" b="1" dirty="0" smtClean="0"/>
              <a:t>&lt;/head&gt;</a:t>
            </a:r>
            <a:endParaRPr lang="en-US" b="1" dirty="0"/>
          </a:p>
        </p:txBody>
      </p:sp>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Rectangle 3"/>
          <p:cNvSpPr/>
          <p:nvPr/>
        </p:nvSpPr>
        <p:spPr>
          <a:xfrm>
            <a:off x="428596" y="1000108"/>
            <a:ext cx="4572000" cy="3693319"/>
          </a:xfrm>
          <a:prstGeom prst="rect">
            <a:avLst/>
          </a:prstGeom>
        </p:spPr>
        <p:txBody>
          <a:bodyPr>
            <a:spAutoFit/>
          </a:bodyPr>
          <a:lstStyle/>
          <a:p>
            <a:r>
              <a:rPr lang="en-US" b="1" dirty="0" smtClean="0"/>
              <a:t>&lt;body&gt;</a:t>
            </a:r>
          </a:p>
          <a:p>
            <a:endParaRPr lang="en-US" b="1" dirty="0" smtClean="0"/>
          </a:p>
          <a:p>
            <a:r>
              <a:rPr lang="en-US" b="1" dirty="0" smtClean="0"/>
              <a:t>&lt;h2&gt;Float Next To Each Other&lt;/h2&gt;</a:t>
            </a:r>
          </a:p>
          <a:p>
            <a:endParaRPr lang="en-US" b="1" dirty="0" smtClean="0"/>
          </a:p>
          <a:p>
            <a:r>
              <a:rPr lang="en-US" b="1" dirty="0" smtClean="0"/>
              <a:t>&lt;p&gt;In this example, the three </a:t>
            </a:r>
            <a:r>
              <a:rPr lang="en-US" b="1" dirty="0" err="1" smtClean="0"/>
              <a:t>divs</a:t>
            </a:r>
            <a:r>
              <a:rPr lang="en-US" b="1" dirty="0" smtClean="0"/>
              <a:t> will float next to each other.&lt;/p&gt;</a:t>
            </a:r>
          </a:p>
          <a:p>
            <a:endParaRPr lang="en-US" b="1" dirty="0" smtClean="0"/>
          </a:p>
          <a:p>
            <a:r>
              <a:rPr lang="en-US" b="1" dirty="0" smtClean="0"/>
              <a:t>&lt;div class="div1"&gt;Div 1&lt;/div&gt;</a:t>
            </a:r>
          </a:p>
          <a:p>
            <a:r>
              <a:rPr lang="en-US" b="1" dirty="0" smtClean="0"/>
              <a:t>&lt;div class="div2"&gt;Div 2&lt;/div&gt;</a:t>
            </a:r>
          </a:p>
          <a:p>
            <a:r>
              <a:rPr lang="en-US" b="1" dirty="0" smtClean="0"/>
              <a:t>&lt;div class="div3"&gt;Div 3&lt;/div&gt;</a:t>
            </a:r>
          </a:p>
          <a:p>
            <a:endParaRPr lang="en-US" b="1" dirty="0" smtClean="0"/>
          </a:p>
          <a:p>
            <a:r>
              <a:rPr lang="en-US" b="1" dirty="0" smtClean="0"/>
              <a:t>&lt;/body&gt;</a:t>
            </a:r>
          </a:p>
          <a:p>
            <a:r>
              <a:rPr lang="en-US" b="1" dirty="0" smtClean="0"/>
              <a:t>&lt;/html&gt;</a:t>
            </a:r>
            <a:endParaRPr lang="en-US" b="1" dirty="0"/>
          </a:p>
        </p:txBody>
      </p:sp>
      <p:pic>
        <p:nvPicPr>
          <p:cNvPr id="146434" name="Picture 2"/>
          <p:cNvPicPr>
            <a:picLocks noChangeAspect="1" noChangeArrowheads="1"/>
          </p:cNvPicPr>
          <p:nvPr/>
        </p:nvPicPr>
        <p:blipFill>
          <a:blip r:embed="rId2"/>
          <a:srcRect/>
          <a:stretch>
            <a:fillRect/>
          </a:stretch>
        </p:blipFill>
        <p:spPr bwMode="auto">
          <a:xfrm>
            <a:off x="4857752" y="4500570"/>
            <a:ext cx="4067175" cy="1638300"/>
          </a:xfrm>
          <a:prstGeom prst="rect">
            <a:avLst/>
          </a:prstGeom>
          <a:noFill/>
          <a:ln w="9525">
            <a:noFill/>
            <a:miter lim="800000"/>
            <a:headEnd/>
            <a:tailEnd/>
          </a:ln>
          <a:effectLst/>
        </p:spPr>
      </p:pic>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52578" name="Picture 2"/>
          <p:cNvPicPr>
            <a:picLocks noChangeAspect="1" noChangeArrowheads="1"/>
          </p:cNvPicPr>
          <p:nvPr/>
        </p:nvPicPr>
        <p:blipFill>
          <a:blip r:embed="rId2"/>
          <a:srcRect/>
          <a:stretch>
            <a:fillRect/>
          </a:stretch>
        </p:blipFill>
        <p:spPr bwMode="auto">
          <a:xfrm>
            <a:off x="642910" y="1357298"/>
            <a:ext cx="7299524" cy="3224229"/>
          </a:xfrm>
          <a:prstGeom prst="rect">
            <a:avLst/>
          </a:prstGeom>
          <a:noFill/>
          <a:ln w="9525">
            <a:noFill/>
            <a:miter lim="800000"/>
            <a:headEnd/>
            <a:tailEnd/>
          </a:ln>
          <a:effectLst/>
        </p:spPr>
      </p:pic>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53602" name="Picture 2"/>
          <p:cNvPicPr>
            <a:picLocks noChangeAspect="1" noChangeArrowheads="1"/>
          </p:cNvPicPr>
          <p:nvPr/>
        </p:nvPicPr>
        <p:blipFill>
          <a:blip r:embed="rId2"/>
          <a:srcRect/>
          <a:stretch>
            <a:fillRect/>
          </a:stretch>
        </p:blipFill>
        <p:spPr bwMode="auto">
          <a:xfrm>
            <a:off x="357158" y="1147763"/>
            <a:ext cx="8143931" cy="5281633"/>
          </a:xfrm>
          <a:prstGeom prst="rect">
            <a:avLst/>
          </a:prstGeom>
          <a:noFill/>
          <a:ln w="9525">
            <a:noFill/>
            <a:miter lim="800000"/>
            <a:headEnd/>
            <a:tailEnd/>
          </a:ln>
          <a:effectLst/>
        </p:spPr>
      </p:pic>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Clear property</a:t>
            </a:r>
            <a:endParaRPr lang="en-US" dirty="0"/>
          </a:p>
        </p:txBody>
      </p:sp>
      <p:sp>
        <p:nvSpPr>
          <p:cNvPr id="3" name="Content Placeholder 2"/>
          <p:cNvSpPr>
            <a:spLocks noGrp="1"/>
          </p:cNvSpPr>
          <p:nvPr>
            <p:ph idx="1"/>
          </p:nvPr>
        </p:nvSpPr>
        <p:spPr/>
        <p:txBody>
          <a:bodyPr>
            <a:normAutofit lnSpcReduction="10000"/>
          </a:bodyPr>
          <a:lstStyle/>
          <a:p>
            <a:pPr algn="just"/>
            <a:r>
              <a:rPr lang="en-US" dirty="0" smtClean="0"/>
              <a:t>Thankfully, you can stop elements from flowing around a floated </a:t>
            </a:r>
            <a:r>
              <a:rPr lang="en-US" dirty="0" smtClean="0"/>
              <a:t>element by </a:t>
            </a:r>
            <a:r>
              <a:rPr lang="en-US" dirty="0" smtClean="0"/>
              <a:t>using the </a:t>
            </a:r>
            <a:r>
              <a:rPr lang="en-US" b="1" dirty="0" smtClean="0"/>
              <a:t>clear</a:t>
            </a:r>
            <a:r>
              <a:rPr lang="en-US" dirty="0" smtClean="0"/>
              <a:t> </a:t>
            </a:r>
            <a:r>
              <a:rPr lang="en-US" b="1" dirty="0" smtClean="0"/>
              <a:t>property</a:t>
            </a:r>
          </a:p>
          <a:p>
            <a:r>
              <a:rPr lang="en-US" dirty="0" smtClean="0"/>
              <a:t>When we use the float property, and we want the next element below (not on right or left), we will have to use the clear property.</a:t>
            </a:r>
          </a:p>
          <a:p>
            <a:r>
              <a:rPr lang="en-US" dirty="0" smtClean="0"/>
              <a:t>The clear property specifies what should happen with the element that is next to a floating element.</a:t>
            </a:r>
          </a:p>
          <a:p>
            <a:pPr algn="just"/>
            <a:endParaRPr lang="en-US"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Properties</a:t>
            </a:r>
            <a:endParaRPr lang="en-IN" dirty="0"/>
          </a:p>
        </p:txBody>
      </p:sp>
      <p:sp>
        <p:nvSpPr>
          <p:cNvPr id="3" name="Content Placeholder 2"/>
          <p:cNvSpPr>
            <a:spLocks noGrp="1"/>
          </p:cNvSpPr>
          <p:nvPr>
            <p:ph idx="1"/>
          </p:nvPr>
        </p:nvSpPr>
        <p:spPr/>
        <p:txBody>
          <a:bodyPr>
            <a:normAutofit/>
          </a:bodyPr>
          <a:lstStyle/>
          <a:p>
            <a:pPr algn="just"/>
            <a:r>
              <a:rPr lang="en-IN" dirty="0"/>
              <a:t>Each individual CSS declaration must contain a property. </a:t>
            </a:r>
            <a:endParaRPr lang="en-IN" dirty="0" smtClean="0"/>
          </a:p>
          <a:p>
            <a:pPr algn="just"/>
            <a:r>
              <a:rPr lang="en-IN" dirty="0" smtClean="0"/>
              <a:t>These </a:t>
            </a:r>
            <a:r>
              <a:rPr lang="en-IN" dirty="0"/>
              <a:t>property names </a:t>
            </a:r>
            <a:r>
              <a:rPr lang="en-IN" dirty="0" smtClean="0"/>
              <a:t>are predefined </a:t>
            </a:r>
            <a:r>
              <a:rPr lang="en-IN" dirty="0"/>
              <a:t>by the CSS standard. The CSS2.1 recommendation defines over a </a:t>
            </a:r>
            <a:r>
              <a:rPr lang="en-IN" dirty="0" smtClean="0"/>
              <a:t>hundred different </a:t>
            </a:r>
            <a:r>
              <a:rPr lang="en-IN" dirty="0"/>
              <a:t>property names, so some type of reference guide, whether in a </a:t>
            </a:r>
            <a:r>
              <a:rPr lang="en-IN" dirty="0" smtClean="0"/>
              <a:t>book, online</a:t>
            </a:r>
            <a:r>
              <a:rPr lang="en-IN" dirty="0"/>
              <a:t>, or within your web development software, can be </a:t>
            </a:r>
            <a:r>
              <a:rPr lang="en-IN" dirty="0" smtClean="0"/>
              <a:t>helpful</a:t>
            </a:r>
            <a:endParaRPr lang="en-IN" dirty="0"/>
          </a:p>
        </p:txBody>
      </p:sp>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85000" lnSpcReduction="20000"/>
          </a:bodyPr>
          <a:lstStyle/>
          <a:p>
            <a:r>
              <a:rPr lang="en-US" dirty="0" smtClean="0"/>
              <a:t>The clear property can have one of the following values:</a:t>
            </a:r>
          </a:p>
          <a:p>
            <a:r>
              <a:rPr lang="en-US" dirty="0" smtClean="0"/>
              <a:t>none - The element is not pushed below left or right floated elements. This is default</a:t>
            </a:r>
          </a:p>
          <a:p>
            <a:r>
              <a:rPr lang="en-US" dirty="0" smtClean="0"/>
              <a:t>left - The element is pushed below left floated elements</a:t>
            </a:r>
          </a:p>
          <a:p>
            <a:r>
              <a:rPr lang="en-US" dirty="0" smtClean="0"/>
              <a:t>right - The element is pushed below right floated elements</a:t>
            </a:r>
          </a:p>
          <a:p>
            <a:r>
              <a:rPr lang="en-US" dirty="0" smtClean="0"/>
              <a:t>both - The element is pushed below both left and right floated elements</a:t>
            </a:r>
          </a:p>
          <a:p>
            <a:r>
              <a:rPr lang="en-US" dirty="0" smtClean="0"/>
              <a:t>inherit - The element inherits the clear value from its parent</a:t>
            </a:r>
          </a:p>
          <a:p>
            <a:endParaRPr lang="en-US" dirty="0"/>
          </a:p>
        </p:txBody>
      </p:sp>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54626" name="Picture 2"/>
          <p:cNvPicPr>
            <a:picLocks noChangeAspect="1" noChangeArrowheads="1"/>
          </p:cNvPicPr>
          <p:nvPr/>
        </p:nvPicPr>
        <p:blipFill>
          <a:blip r:embed="rId2"/>
          <a:srcRect/>
          <a:stretch>
            <a:fillRect/>
          </a:stretch>
        </p:blipFill>
        <p:spPr bwMode="auto">
          <a:xfrm>
            <a:off x="214282" y="1643050"/>
            <a:ext cx="8742229" cy="4143404"/>
          </a:xfrm>
          <a:prstGeom prst="rect">
            <a:avLst/>
          </a:prstGeom>
          <a:noFill/>
          <a:ln w="9525">
            <a:noFill/>
            <a:miter lim="800000"/>
            <a:headEnd/>
            <a:tailEnd/>
          </a:ln>
          <a:effectLst/>
        </p:spPr>
      </p:pic>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55650" name="Picture 2"/>
          <p:cNvPicPr>
            <a:picLocks noChangeAspect="1" noChangeArrowheads="1"/>
          </p:cNvPicPr>
          <p:nvPr/>
        </p:nvPicPr>
        <p:blipFill>
          <a:blip r:embed="rId2"/>
          <a:srcRect/>
          <a:stretch>
            <a:fillRect/>
          </a:stretch>
        </p:blipFill>
        <p:spPr bwMode="auto">
          <a:xfrm>
            <a:off x="59062" y="785794"/>
            <a:ext cx="8584904" cy="6072206"/>
          </a:xfrm>
          <a:prstGeom prst="rect">
            <a:avLst/>
          </a:prstGeom>
          <a:noFill/>
          <a:ln w="9525">
            <a:noFill/>
            <a:miter lim="800000"/>
            <a:headEnd/>
            <a:tailEnd/>
          </a:ln>
          <a:effectLst/>
        </p:spPr>
      </p:pic>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Rectangle 3"/>
          <p:cNvSpPr/>
          <p:nvPr/>
        </p:nvSpPr>
        <p:spPr>
          <a:xfrm>
            <a:off x="0" y="0"/>
            <a:ext cx="7572396" cy="6494085"/>
          </a:xfrm>
          <a:prstGeom prst="rect">
            <a:avLst/>
          </a:prstGeom>
        </p:spPr>
        <p:txBody>
          <a:bodyPr wrap="square">
            <a:spAutoFit/>
          </a:bodyPr>
          <a:lstStyle/>
          <a:p>
            <a:r>
              <a:rPr lang="en-US" sz="1600" b="1" dirty="0" smtClean="0"/>
              <a:t>&lt;!DOCTYPE html&gt;</a:t>
            </a:r>
          </a:p>
          <a:p>
            <a:r>
              <a:rPr lang="en-US" sz="1600" b="1" dirty="0" smtClean="0"/>
              <a:t>&lt;html&gt;</a:t>
            </a:r>
          </a:p>
          <a:p>
            <a:r>
              <a:rPr lang="en-US" sz="1600" b="1" dirty="0" smtClean="0"/>
              <a:t>&lt;head&gt;</a:t>
            </a:r>
          </a:p>
          <a:p>
            <a:r>
              <a:rPr lang="en-US" sz="1600" b="1" dirty="0" smtClean="0"/>
              <a:t>&lt;style&gt;</a:t>
            </a:r>
          </a:p>
          <a:p>
            <a:r>
              <a:rPr lang="en-US" sz="1600" b="1" dirty="0" smtClean="0"/>
              <a:t>.div1 {</a:t>
            </a:r>
          </a:p>
          <a:p>
            <a:r>
              <a:rPr lang="en-US" sz="1600" b="1" dirty="0" smtClean="0"/>
              <a:t>  float: left;</a:t>
            </a:r>
          </a:p>
          <a:p>
            <a:r>
              <a:rPr lang="en-US" sz="1600" b="1" dirty="0" smtClean="0"/>
              <a:t>  padding: 10px;</a:t>
            </a:r>
          </a:p>
          <a:p>
            <a:r>
              <a:rPr lang="en-US" sz="1600" b="1" dirty="0" smtClean="0"/>
              <a:t>  border: 3px solid #73AD21;</a:t>
            </a:r>
          </a:p>
          <a:p>
            <a:r>
              <a:rPr lang="en-US" sz="1600" b="1" dirty="0" smtClean="0"/>
              <a:t>}</a:t>
            </a:r>
          </a:p>
          <a:p>
            <a:endParaRPr lang="en-US" sz="1600" b="1" dirty="0" smtClean="0"/>
          </a:p>
          <a:p>
            <a:r>
              <a:rPr lang="en-US" sz="1600" b="1" dirty="0" smtClean="0"/>
              <a:t>.div2 {</a:t>
            </a:r>
          </a:p>
          <a:p>
            <a:r>
              <a:rPr lang="en-US" sz="1600" b="1" dirty="0" smtClean="0"/>
              <a:t>  padding: 10px;</a:t>
            </a:r>
          </a:p>
          <a:p>
            <a:r>
              <a:rPr lang="en-US" sz="1600" b="1" dirty="0" smtClean="0"/>
              <a:t>  border: 3px solid red;</a:t>
            </a:r>
          </a:p>
          <a:p>
            <a:r>
              <a:rPr lang="en-US" sz="1600" b="1" dirty="0" smtClean="0"/>
              <a:t>}</a:t>
            </a:r>
          </a:p>
          <a:p>
            <a:endParaRPr lang="en-US" sz="1600" b="1" dirty="0" smtClean="0"/>
          </a:p>
          <a:p>
            <a:r>
              <a:rPr lang="en-US" sz="1600" b="1" dirty="0" smtClean="0"/>
              <a:t>.div3 {</a:t>
            </a:r>
          </a:p>
          <a:p>
            <a:r>
              <a:rPr lang="en-US" sz="1600" b="1" dirty="0" smtClean="0"/>
              <a:t>  float: left;</a:t>
            </a:r>
          </a:p>
          <a:p>
            <a:r>
              <a:rPr lang="en-US" sz="1600" b="1" dirty="0" smtClean="0"/>
              <a:t>  padding: 10px;  </a:t>
            </a:r>
          </a:p>
          <a:p>
            <a:r>
              <a:rPr lang="en-US" sz="1600" b="1" dirty="0" smtClean="0"/>
              <a:t>  border: 3px solid #73AD21;</a:t>
            </a:r>
          </a:p>
          <a:p>
            <a:r>
              <a:rPr lang="en-US" sz="1600" b="1" dirty="0" smtClean="0"/>
              <a:t>}</a:t>
            </a:r>
          </a:p>
          <a:p>
            <a:endParaRPr lang="en-US" sz="1600" b="1" dirty="0" smtClean="0"/>
          </a:p>
          <a:p>
            <a:r>
              <a:rPr lang="en-US" sz="1600" b="1" dirty="0" smtClean="0"/>
              <a:t>.div4 {</a:t>
            </a:r>
          </a:p>
          <a:p>
            <a:r>
              <a:rPr lang="en-US" sz="1600" b="1" dirty="0" smtClean="0"/>
              <a:t>  padding: 10px;</a:t>
            </a:r>
          </a:p>
          <a:p>
            <a:r>
              <a:rPr lang="en-US" sz="1600" b="1" dirty="0" smtClean="0"/>
              <a:t>  border: 3px solid red;</a:t>
            </a:r>
          </a:p>
          <a:p>
            <a:r>
              <a:rPr lang="en-US" sz="1600" b="1" dirty="0" smtClean="0"/>
              <a:t>  clear: left;</a:t>
            </a:r>
          </a:p>
          <a:p>
            <a:r>
              <a:rPr lang="en-US" sz="1600" b="1" dirty="0" smtClean="0"/>
              <a:t>}</a:t>
            </a:r>
            <a:endParaRPr lang="en-US" sz="1600" b="1" dirty="0"/>
          </a:p>
        </p:txBody>
      </p:sp>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Rectangle 3"/>
          <p:cNvSpPr/>
          <p:nvPr/>
        </p:nvSpPr>
        <p:spPr>
          <a:xfrm>
            <a:off x="0" y="474345"/>
            <a:ext cx="6858000" cy="5355312"/>
          </a:xfrm>
          <a:prstGeom prst="rect">
            <a:avLst/>
          </a:prstGeom>
        </p:spPr>
        <p:txBody>
          <a:bodyPr wrap="square">
            <a:spAutoFit/>
          </a:bodyPr>
          <a:lstStyle/>
          <a:p>
            <a:r>
              <a:rPr lang="en-US" b="1" dirty="0" smtClean="0"/>
              <a:t>&lt;/style&gt;</a:t>
            </a:r>
          </a:p>
          <a:p>
            <a:r>
              <a:rPr lang="en-US" b="1" dirty="0" smtClean="0"/>
              <a:t>&lt;/head&gt;</a:t>
            </a:r>
          </a:p>
          <a:p>
            <a:r>
              <a:rPr lang="en-US" b="1" dirty="0" smtClean="0"/>
              <a:t>&lt;body&gt;</a:t>
            </a:r>
          </a:p>
          <a:p>
            <a:endParaRPr lang="en-US" b="1" dirty="0" smtClean="0"/>
          </a:p>
          <a:p>
            <a:r>
              <a:rPr lang="en-US" b="1" dirty="0" smtClean="0"/>
              <a:t>&lt;h2&gt;Without clear&lt;/h2&gt;</a:t>
            </a:r>
          </a:p>
          <a:p>
            <a:r>
              <a:rPr lang="en-US" b="1" dirty="0" smtClean="0"/>
              <a:t>&lt;div class="div1"&gt;div1&lt;/div&gt;</a:t>
            </a:r>
          </a:p>
          <a:p>
            <a:r>
              <a:rPr lang="en-US" b="1" dirty="0" smtClean="0"/>
              <a:t>&lt;div class="div2"&gt;div2 - Notice that div2 is after div1 in the HTML code. However, since div1 floats to the left, the text in div2 flows around div1.&lt;/div&gt;</a:t>
            </a:r>
          </a:p>
          <a:p>
            <a:r>
              <a:rPr lang="en-US" b="1" dirty="0" smtClean="0"/>
              <a:t>&lt;</a:t>
            </a:r>
            <a:r>
              <a:rPr lang="en-US" b="1" dirty="0" err="1" smtClean="0"/>
              <a:t>br</a:t>
            </a:r>
            <a:r>
              <a:rPr lang="en-US" b="1" dirty="0" smtClean="0"/>
              <a:t>&gt;&lt;</a:t>
            </a:r>
            <a:r>
              <a:rPr lang="en-US" b="1" dirty="0" err="1" smtClean="0"/>
              <a:t>br</a:t>
            </a:r>
            <a:r>
              <a:rPr lang="en-US" b="1" dirty="0" smtClean="0"/>
              <a:t>&gt;</a:t>
            </a:r>
          </a:p>
          <a:p>
            <a:endParaRPr lang="en-US" b="1" dirty="0" smtClean="0"/>
          </a:p>
          <a:p>
            <a:r>
              <a:rPr lang="en-US" b="1" dirty="0" smtClean="0"/>
              <a:t>&lt;h2&gt;With clear&lt;/h2&gt;</a:t>
            </a:r>
          </a:p>
          <a:p>
            <a:r>
              <a:rPr lang="en-US" b="1" dirty="0" smtClean="0"/>
              <a:t>&lt;div class="div3"&gt;div3&lt;/div&gt;</a:t>
            </a:r>
          </a:p>
          <a:p>
            <a:r>
              <a:rPr lang="en-US" b="1" dirty="0" smtClean="0"/>
              <a:t>&lt;div class="div4"&gt;div4 - Here, clear: left; moves div4 down below the floating div3. The value "left" clears elements floated to the left. You can also clear "right" and "both".&lt;/div&gt;</a:t>
            </a:r>
          </a:p>
          <a:p>
            <a:endParaRPr lang="en-US" b="1" dirty="0" smtClean="0"/>
          </a:p>
          <a:p>
            <a:r>
              <a:rPr lang="en-US" b="1" dirty="0" smtClean="0"/>
              <a:t>&lt;/body&gt;</a:t>
            </a:r>
          </a:p>
          <a:p>
            <a:r>
              <a:rPr lang="en-US" b="1" dirty="0" smtClean="0"/>
              <a:t>&lt;/html</a:t>
            </a:r>
            <a:endParaRPr lang="en-US" b="1" dirty="0"/>
          </a:p>
        </p:txBody>
      </p:sp>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56674" name="Picture 2"/>
          <p:cNvPicPr>
            <a:picLocks noChangeAspect="1" noChangeArrowheads="1"/>
          </p:cNvPicPr>
          <p:nvPr/>
        </p:nvPicPr>
        <p:blipFill>
          <a:blip r:embed="rId2"/>
          <a:srcRect/>
          <a:stretch>
            <a:fillRect/>
          </a:stretch>
        </p:blipFill>
        <p:spPr bwMode="auto">
          <a:xfrm>
            <a:off x="77478" y="1071546"/>
            <a:ext cx="8709364" cy="4038617"/>
          </a:xfrm>
          <a:prstGeom prst="rect">
            <a:avLst/>
          </a:prstGeom>
          <a:noFill/>
          <a:ln w="9525">
            <a:noFill/>
            <a:miter lim="800000"/>
            <a:headEnd/>
            <a:tailEnd/>
          </a:ln>
          <a:effectLst/>
        </p:spPr>
      </p:pic>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The </a:t>
            </a:r>
            <a:r>
              <a:rPr lang="en-US" dirty="0" err="1" smtClean="0"/>
              <a:t>clearfix</a:t>
            </a:r>
            <a:r>
              <a:rPr lang="en-US" dirty="0" smtClean="0"/>
              <a:t> Hack</a:t>
            </a:r>
          </a:p>
          <a:p>
            <a:r>
              <a:rPr lang="en-US" dirty="0" smtClean="0"/>
              <a:t>If a floated element is taller than the containing element, it will "overflow" outside of its container. We can then add a </a:t>
            </a:r>
            <a:r>
              <a:rPr lang="en-US" dirty="0" err="1" smtClean="0"/>
              <a:t>clearfix</a:t>
            </a:r>
            <a:r>
              <a:rPr lang="en-US" dirty="0" smtClean="0"/>
              <a:t> hack to solve this problem:</a:t>
            </a:r>
          </a:p>
          <a:p>
            <a:endParaRPr lang="en-US" dirty="0"/>
          </a:p>
        </p:txBody>
      </p:sp>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57698" name="Picture 2"/>
          <p:cNvPicPr>
            <a:picLocks noChangeAspect="1" noChangeArrowheads="1"/>
          </p:cNvPicPr>
          <p:nvPr/>
        </p:nvPicPr>
        <p:blipFill>
          <a:blip r:embed="rId2"/>
          <a:srcRect/>
          <a:stretch>
            <a:fillRect/>
          </a:stretch>
        </p:blipFill>
        <p:spPr bwMode="auto">
          <a:xfrm>
            <a:off x="295275" y="1142984"/>
            <a:ext cx="8553450" cy="4000528"/>
          </a:xfrm>
          <a:prstGeom prst="rect">
            <a:avLst/>
          </a:prstGeom>
          <a:noFill/>
          <a:ln w="9525">
            <a:noFill/>
            <a:miter lim="800000"/>
            <a:headEnd/>
            <a:tailEnd/>
          </a:ln>
          <a:effectLst/>
        </p:spPr>
      </p:pic>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a:p>
        </p:txBody>
      </p:sp>
      <p:sp>
        <p:nvSpPr>
          <p:cNvPr id="4" name="Rectangle 3"/>
          <p:cNvSpPr/>
          <p:nvPr/>
        </p:nvSpPr>
        <p:spPr>
          <a:xfrm>
            <a:off x="2286000" y="335846"/>
            <a:ext cx="4572000" cy="6186309"/>
          </a:xfrm>
          <a:prstGeom prst="rect">
            <a:avLst/>
          </a:prstGeom>
        </p:spPr>
        <p:txBody>
          <a:bodyPr>
            <a:spAutoFit/>
          </a:bodyPr>
          <a:lstStyle/>
          <a:p>
            <a:r>
              <a:rPr lang="en-US" b="1" dirty="0" smtClean="0"/>
              <a:t>&lt;!DOCTYPE html&gt;</a:t>
            </a:r>
          </a:p>
          <a:p>
            <a:r>
              <a:rPr lang="en-US" b="1" dirty="0" smtClean="0"/>
              <a:t>&lt;html&gt;</a:t>
            </a:r>
          </a:p>
          <a:p>
            <a:r>
              <a:rPr lang="en-US" b="1" dirty="0" smtClean="0"/>
              <a:t>&lt;head&gt;</a:t>
            </a:r>
          </a:p>
          <a:p>
            <a:r>
              <a:rPr lang="en-US" b="1" dirty="0" smtClean="0"/>
              <a:t>&lt;style&gt;</a:t>
            </a:r>
          </a:p>
          <a:p>
            <a:r>
              <a:rPr lang="en-US" b="1" dirty="0" smtClean="0"/>
              <a:t>div {</a:t>
            </a:r>
          </a:p>
          <a:p>
            <a:r>
              <a:rPr lang="en-US" b="1" dirty="0" smtClean="0"/>
              <a:t>  border: 3px solid #4CAF50;</a:t>
            </a:r>
          </a:p>
          <a:p>
            <a:r>
              <a:rPr lang="en-US" b="1" dirty="0" smtClean="0"/>
              <a:t>  padding: 5px;</a:t>
            </a:r>
          </a:p>
          <a:p>
            <a:r>
              <a:rPr lang="en-US" b="1" dirty="0" smtClean="0"/>
              <a:t>}</a:t>
            </a:r>
          </a:p>
          <a:p>
            <a:endParaRPr lang="en-US" b="1" dirty="0" smtClean="0"/>
          </a:p>
          <a:p>
            <a:r>
              <a:rPr lang="en-US" b="1" dirty="0" smtClean="0"/>
              <a:t>.img1 {</a:t>
            </a:r>
          </a:p>
          <a:p>
            <a:r>
              <a:rPr lang="en-US" b="1" dirty="0" smtClean="0"/>
              <a:t>  float: right;</a:t>
            </a:r>
          </a:p>
          <a:p>
            <a:r>
              <a:rPr lang="en-US" b="1" dirty="0" smtClean="0"/>
              <a:t>}</a:t>
            </a:r>
          </a:p>
          <a:p>
            <a:endParaRPr lang="en-US" b="1" dirty="0" smtClean="0"/>
          </a:p>
          <a:p>
            <a:r>
              <a:rPr lang="en-US" b="1" dirty="0" smtClean="0"/>
              <a:t>.img2 {</a:t>
            </a:r>
          </a:p>
          <a:p>
            <a:r>
              <a:rPr lang="en-US" b="1" dirty="0" smtClean="0"/>
              <a:t>  float: right;</a:t>
            </a:r>
          </a:p>
          <a:p>
            <a:r>
              <a:rPr lang="en-US" b="1" dirty="0" smtClean="0"/>
              <a:t>}</a:t>
            </a:r>
          </a:p>
          <a:p>
            <a:endParaRPr lang="en-US" b="1" dirty="0" smtClean="0"/>
          </a:p>
          <a:p>
            <a:r>
              <a:rPr lang="en-US" b="1" dirty="0" smtClean="0"/>
              <a:t>.</a:t>
            </a:r>
            <a:r>
              <a:rPr lang="en-US" b="1" dirty="0" err="1" smtClean="0"/>
              <a:t>clearfix</a:t>
            </a:r>
            <a:r>
              <a:rPr lang="en-US" b="1" dirty="0" smtClean="0"/>
              <a:t> {</a:t>
            </a:r>
          </a:p>
          <a:p>
            <a:r>
              <a:rPr lang="en-US" b="1" dirty="0" smtClean="0"/>
              <a:t>  overflow: auto;</a:t>
            </a:r>
          </a:p>
          <a:p>
            <a:r>
              <a:rPr lang="en-US" b="1" dirty="0" smtClean="0"/>
              <a:t>}</a:t>
            </a:r>
          </a:p>
          <a:p>
            <a:r>
              <a:rPr lang="en-US" b="1" dirty="0" smtClean="0"/>
              <a:t>&lt;/style&gt;</a:t>
            </a:r>
          </a:p>
          <a:p>
            <a:r>
              <a:rPr lang="en-US" b="1" dirty="0" smtClean="0"/>
              <a:t>&lt;/head&gt;</a:t>
            </a:r>
            <a:endParaRPr lang="en-US" b="1" dirty="0"/>
          </a:p>
        </p:txBody>
      </p:sp>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Rectangle 3"/>
          <p:cNvSpPr/>
          <p:nvPr/>
        </p:nvSpPr>
        <p:spPr>
          <a:xfrm>
            <a:off x="0" y="0"/>
            <a:ext cx="8858280" cy="6463308"/>
          </a:xfrm>
          <a:prstGeom prst="rect">
            <a:avLst/>
          </a:prstGeom>
        </p:spPr>
        <p:txBody>
          <a:bodyPr wrap="square">
            <a:spAutoFit/>
          </a:bodyPr>
          <a:lstStyle/>
          <a:p>
            <a:r>
              <a:rPr lang="en-US" b="1" dirty="0" smtClean="0"/>
              <a:t>&lt;body&gt;</a:t>
            </a:r>
          </a:p>
          <a:p>
            <a:endParaRPr lang="en-US" b="1" dirty="0" smtClean="0"/>
          </a:p>
          <a:p>
            <a:r>
              <a:rPr lang="en-US" b="1" dirty="0" smtClean="0"/>
              <a:t>&lt;h2&gt;Without </a:t>
            </a:r>
            <a:r>
              <a:rPr lang="en-US" b="1" dirty="0" err="1" smtClean="0"/>
              <a:t>Clearfix</a:t>
            </a:r>
            <a:r>
              <a:rPr lang="en-US" b="1" dirty="0" smtClean="0"/>
              <a:t>&lt;/h2&gt;</a:t>
            </a:r>
          </a:p>
          <a:p>
            <a:endParaRPr lang="en-US" b="1" dirty="0" smtClean="0"/>
          </a:p>
          <a:p>
            <a:r>
              <a:rPr lang="en-US" b="1" dirty="0" smtClean="0"/>
              <a:t>&lt;p&gt;This image is floated to the right. It is also taller than the element containing it, so it overflows outside of its container:&lt;/p&gt;</a:t>
            </a:r>
          </a:p>
          <a:p>
            <a:endParaRPr lang="en-US" b="1" dirty="0" smtClean="0"/>
          </a:p>
          <a:p>
            <a:r>
              <a:rPr lang="en-US" b="1" dirty="0" smtClean="0"/>
              <a:t>&lt;div&gt;</a:t>
            </a:r>
          </a:p>
          <a:p>
            <a:r>
              <a:rPr lang="en-US" b="1" dirty="0" smtClean="0"/>
              <a:t>  &lt;</a:t>
            </a:r>
            <a:r>
              <a:rPr lang="en-US" b="1" dirty="0" err="1" smtClean="0"/>
              <a:t>img</a:t>
            </a:r>
            <a:r>
              <a:rPr lang="en-US" b="1" dirty="0" smtClean="0"/>
              <a:t> class="img1" </a:t>
            </a:r>
            <a:r>
              <a:rPr lang="en-US" b="1" dirty="0" err="1" smtClean="0"/>
              <a:t>src</a:t>
            </a:r>
            <a:r>
              <a:rPr lang="en-US" b="1" dirty="0" smtClean="0"/>
              <a:t>="pineapple.jpg" alt="Pineapple" width="170" height="170"&gt;</a:t>
            </a:r>
          </a:p>
          <a:p>
            <a:r>
              <a:rPr lang="en-US" b="1" dirty="0" smtClean="0"/>
              <a:t>  </a:t>
            </a:r>
            <a:r>
              <a:rPr lang="en-US" b="1" dirty="0" err="1" smtClean="0"/>
              <a:t>Lorem</a:t>
            </a:r>
            <a:r>
              <a:rPr lang="en-US" b="1" dirty="0" smtClean="0"/>
              <a:t> </a:t>
            </a:r>
            <a:r>
              <a:rPr lang="en-US" b="1" dirty="0" err="1" smtClean="0"/>
              <a:t>ipsum</a:t>
            </a:r>
            <a:r>
              <a:rPr lang="en-US" b="1" dirty="0" smtClean="0"/>
              <a:t> dolor sit </a:t>
            </a:r>
            <a:r>
              <a:rPr lang="en-US" b="1" dirty="0" err="1" smtClean="0"/>
              <a:t>amet</a:t>
            </a:r>
            <a:r>
              <a:rPr lang="en-US" b="1" dirty="0" smtClean="0"/>
              <a:t>, </a:t>
            </a:r>
            <a:r>
              <a:rPr lang="en-US" b="1" dirty="0" err="1" smtClean="0"/>
              <a:t>consectetur</a:t>
            </a:r>
            <a:r>
              <a:rPr lang="en-US" b="1" dirty="0" smtClean="0"/>
              <a:t> </a:t>
            </a:r>
            <a:r>
              <a:rPr lang="en-US" b="1" dirty="0" err="1" smtClean="0"/>
              <a:t>adipiscing</a:t>
            </a:r>
            <a:r>
              <a:rPr lang="en-US" b="1" dirty="0" smtClean="0"/>
              <a:t> </a:t>
            </a:r>
            <a:r>
              <a:rPr lang="en-US" b="1" dirty="0" err="1" smtClean="0"/>
              <a:t>elit</a:t>
            </a:r>
            <a:r>
              <a:rPr lang="en-US" b="1" dirty="0" smtClean="0"/>
              <a:t>. </a:t>
            </a:r>
            <a:r>
              <a:rPr lang="en-US" b="1" dirty="0" err="1" smtClean="0"/>
              <a:t>Phasellus</a:t>
            </a:r>
            <a:r>
              <a:rPr lang="en-US" b="1" dirty="0" smtClean="0"/>
              <a:t> </a:t>
            </a:r>
            <a:r>
              <a:rPr lang="en-US" b="1" dirty="0" err="1" smtClean="0"/>
              <a:t>imperdiet</a:t>
            </a:r>
            <a:r>
              <a:rPr lang="en-US" b="1" dirty="0" smtClean="0"/>
              <a:t>...</a:t>
            </a:r>
          </a:p>
          <a:p>
            <a:r>
              <a:rPr lang="en-US" b="1" dirty="0" smtClean="0"/>
              <a:t>&lt;/div&gt;</a:t>
            </a:r>
          </a:p>
          <a:p>
            <a:endParaRPr lang="en-US" b="1" dirty="0" smtClean="0"/>
          </a:p>
          <a:p>
            <a:r>
              <a:rPr lang="en-US" b="1" dirty="0" smtClean="0"/>
              <a:t>&lt;h2 style="</a:t>
            </a:r>
            <a:r>
              <a:rPr lang="en-US" b="1" dirty="0" err="1" smtClean="0"/>
              <a:t>clear:right</a:t>
            </a:r>
            <a:r>
              <a:rPr lang="en-US" b="1" dirty="0" smtClean="0"/>
              <a:t>"&gt;With </a:t>
            </a:r>
            <a:r>
              <a:rPr lang="en-US" b="1" dirty="0" err="1" smtClean="0"/>
              <a:t>Clearfix</a:t>
            </a:r>
            <a:r>
              <a:rPr lang="en-US" b="1" dirty="0" smtClean="0"/>
              <a:t>&lt;/h2&gt;</a:t>
            </a:r>
          </a:p>
          <a:p>
            <a:r>
              <a:rPr lang="en-US" b="1" dirty="0" smtClean="0"/>
              <a:t>&lt;p&gt;We can fix this by adding a </a:t>
            </a:r>
            <a:r>
              <a:rPr lang="en-US" b="1" dirty="0" err="1" smtClean="0"/>
              <a:t>clearfix</a:t>
            </a:r>
            <a:r>
              <a:rPr lang="en-US" b="1" dirty="0" smtClean="0"/>
              <a:t> class with overflow: auto; to the containing element:&lt;/p&gt;</a:t>
            </a:r>
          </a:p>
          <a:p>
            <a:endParaRPr lang="en-US" b="1" dirty="0" smtClean="0"/>
          </a:p>
          <a:p>
            <a:r>
              <a:rPr lang="en-US" b="1" dirty="0" smtClean="0"/>
              <a:t>&lt;div class="</a:t>
            </a:r>
            <a:r>
              <a:rPr lang="en-US" b="1" dirty="0" err="1" smtClean="0"/>
              <a:t>clearfix</a:t>
            </a:r>
            <a:r>
              <a:rPr lang="en-US" b="1" dirty="0" smtClean="0"/>
              <a:t>"&gt;</a:t>
            </a:r>
          </a:p>
          <a:p>
            <a:r>
              <a:rPr lang="en-US" b="1" dirty="0" smtClean="0"/>
              <a:t>  &lt;</a:t>
            </a:r>
            <a:r>
              <a:rPr lang="en-US" b="1" dirty="0" err="1" smtClean="0"/>
              <a:t>img</a:t>
            </a:r>
            <a:r>
              <a:rPr lang="en-US" b="1" dirty="0" smtClean="0"/>
              <a:t> class="img2" </a:t>
            </a:r>
            <a:r>
              <a:rPr lang="en-US" b="1" dirty="0" err="1" smtClean="0"/>
              <a:t>src</a:t>
            </a:r>
            <a:r>
              <a:rPr lang="en-US" b="1" dirty="0" smtClean="0"/>
              <a:t>="pineapple.jpg" alt="Pineapple" width="170" height="170"&gt;</a:t>
            </a:r>
          </a:p>
          <a:p>
            <a:r>
              <a:rPr lang="en-US" b="1" dirty="0" smtClean="0"/>
              <a:t>  </a:t>
            </a:r>
            <a:r>
              <a:rPr lang="en-US" b="1" dirty="0" err="1" smtClean="0"/>
              <a:t>Lorem</a:t>
            </a:r>
            <a:r>
              <a:rPr lang="en-US" b="1" dirty="0" smtClean="0"/>
              <a:t> </a:t>
            </a:r>
            <a:r>
              <a:rPr lang="en-US" b="1" dirty="0" err="1" smtClean="0"/>
              <a:t>ipsum</a:t>
            </a:r>
            <a:r>
              <a:rPr lang="en-US" b="1" dirty="0" smtClean="0"/>
              <a:t> dolor sit </a:t>
            </a:r>
            <a:r>
              <a:rPr lang="en-US" b="1" dirty="0" err="1" smtClean="0"/>
              <a:t>amet</a:t>
            </a:r>
            <a:r>
              <a:rPr lang="en-US" b="1" dirty="0" smtClean="0"/>
              <a:t>, </a:t>
            </a:r>
            <a:r>
              <a:rPr lang="en-US" b="1" dirty="0" err="1" smtClean="0"/>
              <a:t>consectetur</a:t>
            </a:r>
            <a:r>
              <a:rPr lang="en-US" b="1" dirty="0" smtClean="0"/>
              <a:t> </a:t>
            </a:r>
            <a:r>
              <a:rPr lang="en-US" b="1" dirty="0" err="1" smtClean="0"/>
              <a:t>adipiscing</a:t>
            </a:r>
            <a:r>
              <a:rPr lang="en-US" b="1" dirty="0" smtClean="0"/>
              <a:t> </a:t>
            </a:r>
            <a:r>
              <a:rPr lang="en-US" b="1" dirty="0" err="1" smtClean="0"/>
              <a:t>elit</a:t>
            </a:r>
            <a:r>
              <a:rPr lang="en-US" b="1" dirty="0" smtClean="0"/>
              <a:t>. </a:t>
            </a:r>
            <a:r>
              <a:rPr lang="en-US" b="1" dirty="0" err="1" smtClean="0"/>
              <a:t>Phasellus</a:t>
            </a:r>
            <a:r>
              <a:rPr lang="en-US" b="1" dirty="0" smtClean="0"/>
              <a:t> </a:t>
            </a:r>
            <a:r>
              <a:rPr lang="en-US" b="1" dirty="0" err="1" smtClean="0"/>
              <a:t>imperdiet</a:t>
            </a:r>
            <a:r>
              <a:rPr lang="en-US" b="1" dirty="0" smtClean="0"/>
              <a:t>...</a:t>
            </a:r>
          </a:p>
          <a:p>
            <a:r>
              <a:rPr lang="en-US" b="1" dirty="0" smtClean="0"/>
              <a:t>&lt;/div&gt;</a:t>
            </a:r>
          </a:p>
          <a:p>
            <a:endParaRPr lang="en-US" b="1" dirty="0" smtClean="0"/>
          </a:p>
          <a:p>
            <a:r>
              <a:rPr lang="en-US" b="1" dirty="0" smtClean="0"/>
              <a:t>&lt;/body&gt;</a:t>
            </a:r>
          </a:p>
          <a:p>
            <a:r>
              <a:rPr lang="en-US" b="1" dirty="0" smtClean="0"/>
              <a:t>&lt;/html&gt;</a:t>
            </a:r>
            <a:endParaRPr lang="en-US" b="1"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3074" name="Picture 2"/>
          <p:cNvPicPr>
            <a:picLocks noChangeAspect="1" noChangeArrowheads="1"/>
          </p:cNvPicPr>
          <p:nvPr/>
        </p:nvPicPr>
        <p:blipFill>
          <a:blip r:embed="rId2"/>
          <a:srcRect/>
          <a:stretch>
            <a:fillRect/>
          </a:stretch>
        </p:blipFill>
        <p:spPr bwMode="auto">
          <a:xfrm>
            <a:off x="285720" y="-54826"/>
            <a:ext cx="8643998" cy="6912826"/>
          </a:xfrm>
          <a:prstGeom prst="rect">
            <a:avLst/>
          </a:prstGeom>
          <a:noFill/>
          <a:ln w="9525">
            <a:noFill/>
            <a:miter lim="800000"/>
            <a:headEnd/>
            <a:tailEnd/>
          </a:ln>
          <a:effectLst/>
        </p:spPr>
      </p:pic>
    </p:spTree>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58722" name="Picture 2"/>
          <p:cNvPicPr>
            <a:picLocks noChangeAspect="1" noChangeArrowheads="1"/>
          </p:cNvPicPr>
          <p:nvPr/>
        </p:nvPicPr>
        <p:blipFill>
          <a:blip r:embed="rId2"/>
          <a:srcRect/>
          <a:stretch>
            <a:fillRect/>
          </a:stretch>
        </p:blipFill>
        <p:spPr bwMode="auto">
          <a:xfrm>
            <a:off x="0" y="1385888"/>
            <a:ext cx="8929718" cy="5472112"/>
          </a:xfrm>
          <a:prstGeom prst="rect">
            <a:avLst/>
          </a:prstGeom>
          <a:noFill/>
          <a:ln w="9525">
            <a:noFill/>
            <a:miter lim="800000"/>
            <a:headEnd/>
            <a:tailEnd/>
          </a:ln>
          <a:effectLst/>
        </p:spPr>
      </p:pic>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There are in fact two different ways to hide elements in CSS: using the </a:t>
            </a:r>
            <a:r>
              <a:rPr lang="en-US" dirty="0" smtClean="0"/>
              <a:t>display property </a:t>
            </a:r>
            <a:r>
              <a:rPr lang="en-US" dirty="0" smtClean="0"/>
              <a:t>and using the visibility property. The display property takes an </a:t>
            </a:r>
            <a:r>
              <a:rPr lang="en-US" dirty="0" smtClean="0"/>
              <a:t>item out </a:t>
            </a:r>
            <a:r>
              <a:rPr lang="en-US" dirty="0" smtClean="0"/>
              <a:t>of the flow: it is as if the element no longer exists. The visibility property </a:t>
            </a:r>
            <a:r>
              <a:rPr lang="en-US" dirty="0" smtClean="0"/>
              <a:t>just hides </a:t>
            </a:r>
            <a:r>
              <a:rPr lang="en-US" dirty="0" smtClean="0"/>
              <a:t>the element, but the space for that element remains</a:t>
            </a:r>
            <a:endParaRPr lang="en-US" dirty="0"/>
          </a:p>
        </p:txBody>
      </p:sp>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5" name="Rectangle 4"/>
          <p:cNvSpPr/>
          <p:nvPr/>
        </p:nvSpPr>
        <p:spPr>
          <a:xfrm>
            <a:off x="785786" y="1643050"/>
            <a:ext cx="6072214" cy="1754326"/>
          </a:xfrm>
          <a:prstGeom prst="rect">
            <a:avLst/>
          </a:prstGeom>
        </p:spPr>
        <p:txBody>
          <a:bodyPr wrap="square">
            <a:spAutoFit/>
          </a:bodyPr>
          <a:lstStyle/>
          <a:p>
            <a:r>
              <a:rPr lang="en-US" b="1" dirty="0" smtClean="0"/>
              <a:t>&lt;figure&gt;</a:t>
            </a:r>
          </a:p>
          <a:p>
            <a:r>
              <a:rPr lang="en-US" b="1" dirty="0" smtClean="0"/>
              <a:t>&lt;</a:t>
            </a:r>
            <a:r>
              <a:rPr lang="en-US" b="1" dirty="0" err="1" smtClean="0"/>
              <a:t>img</a:t>
            </a:r>
            <a:r>
              <a:rPr lang="en-US" b="1" dirty="0" smtClean="0"/>
              <a:t> </a:t>
            </a:r>
            <a:r>
              <a:rPr lang="en-US" b="1" dirty="0" err="1" smtClean="0"/>
              <a:t>src</a:t>
            </a:r>
            <a:r>
              <a:rPr lang="en-US" b="1" dirty="0" smtClean="0"/>
              <a:t>="images/828.jpg" alt="" /&gt;</a:t>
            </a:r>
          </a:p>
          <a:p>
            <a:r>
              <a:rPr lang="en-US" b="1" dirty="0" smtClean="0"/>
              <a:t>&lt;</a:t>
            </a:r>
            <a:r>
              <a:rPr lang="en-US" b="1" dirty="0" err="1" smtClean="0"/>
              <a:t>figcaption</a:t>
            </a:r>
            <a:r>
              <a:rPr lang="en-US" b="1" dirty="0" smtClean="0"/>
              <a:t>&gt;British Museum&lt;/</a:t>
            </a:r>
            <a:r>
              <a:rPr lang="en-US" b="1" dirty="0" err="1" smtClean="0"/>
              <a:t>figcaption</a:t>
            </a:r>
            <a:r>
              <a:rPr lang="en-US" b="1" dirty="0" smtClean="0"/>
              <a:t>&gt;</a:t>
            </a:r>
          </a:p>
          <a:p>
            <a:r>
              <a:rPr lang="en-US" b="1" dirty="0" smtClean="0"/>
              <a:t>&lt;</a:t>
            </a:r>
            <a:r>
              <a:rPr lang="en-US" b="1" dirty="0" err="1" smtClean="0"/>
              <a:t>img</a:t>
            </a:r>
            <a:r>
              <a:rPr lang="en-US" b="1" dirty="0" smtClean="0"/>
              <a:t> </a:t>
            </a:r>
            <a:r>
              <a:rPr lang="en-US" b="1" dirty="0" err="1" smtClean="0"/>
              <a:t>src</a:t>
            </a:r>
            <a:r>
              <a:rPr lang="en-US" b="1" dirty="0" smtClean="0"/>
              <a:t>="images/newbanner.png" alt="" class="</a:t>
            </a:r>
            <a:r>
              <a:rPr lang="en-US" b="1" dirty="0" err="1" smtClean="0"/>
              <a:t>overlayed</a:t>
            </a:r>
            <a:r>
              <a:rPr lang="en-US" b="1" dirty="0" smtClean="0"/>
              <a:t>"/&gt;</a:t>
            </a:r>
          </a:p>
          <a:p>
            <a:r>
              <a:rPr lang="en-US" b="1" dirty="0" smtClean="0"/>
              <a:t>&lt;/figure&gt;</a:t>
            </a:r>
            <a:endParaRPr lang="en-US" b="1" dirty="0"/>
          </a:p>
        </p:txBody>
      </p:sp>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64866" name="Picture 2"/>
          <p:cNvPicPr>
            <a:picLocks noChangeAspect="1" noChangeArrowheads="1"/>
          </p:cNvPicPr>
          <p:nvPr/>
        </p:nvPicPr>
        <p:blipFill>
          <a:blip r:embed="rId2"/>
          <a:srcRect/>
          <a:stretch>
            <a:fillRect/>
          </a:stretch>
        </p:blipFill>
        <p:spPr bwMode="auto">
          <a:xfrm>
            <a:off x="214282" y="890588"/>
            <a:ext cx="7620031" cy="5076825"/>
          </a:xfrm>
          <a:prstGeom prst="rect">
            <a:avLst/>
          </a:prstGeom>
          <a:noFill/>
          <a:ln w="9525">
            <a:noFill/>
            <a:miter lim="800000"/>
            <a:headEnd/>
            <a:tailEnd/>
          </a:ln>
          <a:effectLst/>
        </p:spPr>
      </p:pic>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65890" name="Picture 2"/>
          <p:cNvPicPr>
            <a:picLocks noChangeAspect="1" noChangeArrowheads="1"/>
          </p:cNvPicPr>
          <p:nvPr/>
        </p:nvPicPr>
        <p:blipFill>
          <a:blip r:embed="rId2"/>
          <a:srcRect/>
          <a:stretch>
            <a:fillRect/>
          </a:stretch>
        </p:blipFill>
        <p:spPr bwMode="auto">
          <a:xfrm>
            <a:off x="428596" y="1004888"/>
            <a:ext cx="6686579" cy="4848225"/>
          </a:xfrm>
          <a:prstGeom prst="rect">
            <a:avLst/>
          </a:prstGeom>
          <a:noFill/>
          <a:ln w="9525">
            <a:noFill/>
            <a:miter lim="800000"/>
            <a:headEnd/>
            <a:tailEnd/>
          </a:ln>
          <a:effectLst/>
        </p:spPr>
      </p:pic>
    </p:spTree>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Rectangle 3"/>
          <p:cNvSpPr/>
          <p:nvPr/>
        </p:nvSpPr>
        <p:spPr>
          <a:xfrm>
            <a:off x="2286000" y="2274838"/>
            <a:ext cx="4572000" cy="2308324"/>
          </a:xfrm>
          <a:prstGeom prst="rect">
            <a:avLst/>
          </a:prstGeom>
        </p:spPr>
        <p:txBody>
          <a:bodyPr>
            <a:spAutoFit/>
          </a:bodyPr>
          <a:lstStyle/>
          <a:p>
            <a:r>
              <a:rPr lang="en-US" b="1" dirty="0" smtClean="0"/>
              <a:t>&lt;figure class="thumbnail"&gt;</a:t>
            </a:r>
          </a:p>
          <a:p>
            <a:r>
              <a:rPr lang="en-US" b="1" dirty="0" smtClean="0"/>
              <a:t>&lt;</a:t>
            </a:r>
            <a:r>
              <a:rPr lang="en-US" b="1" dirty="0" err="1" smtClean="0"/>
              <a:t>img</a:t>
            </a:r>
            <a:r>
              <a:rPr lang="en-US" b="1" dirty="0" smtClean="0"/>
              <a:t> </a:t>
            </a:r>
            <a:r>
              <a:rPr lang="en-US" b="1" dirty="0" err="1" smtClean="0"/>
              <a:t>src</a:t>
            </a:r>
            <a:r>
              <a:rPr lang="en-US" b="1" dirty="0" smtClean="0"/>
              <a:t>="images/828.jpg" alt="" /&gt;</a:t>
            </a:r>
          </a:p>
          <a:p>
            <a:r>
              <a:rPr lang="en-US" b="1" dirty="0" smtClean="0"/>
              <a:t>&lt;</a:t>
            </a:r>
            <a:r>
              <a:rPr lang="en-US" b="1" dirty="0" err="1" smtClean="0"/>
              <a:t>figcaption</a:t>
            </a:r>
            <a:r>
              <a:rPr lang="en-US" b="1" dirty="0" smtClean="0"/>
              <a:t> class="popup"&gt;</a:t>
            </a:r>
          </a:p>
          <a:p>
            <a:r>
              <a:rPr lang="en-US" b="1" dirty="0" smtClean="0"/>
              <a:t>&lt;</a:t>
            </a:r>
            <a:r>
              <a:rPr lang="en-US" b="1" dirty="0" err="1" smtClean="0"/>
              <a:t>img</a:t>
            </a:r>
            <a:r>
              <a:rPr lang="en-US" b="1" dirty="0" smtClean="0"/>
              <a:t> </a:t>
            </a:r>
            <a:r>
              <a:rPr lang="en-US" b="1" dirty="0" err="1" smtClean="0"/>
              <a:t>src</a:t>
            </a:r>
            <a:r>
              <a:rPr lang="en-US" b="1" dirty="0" smtClean="0"/>
              <a:t>="images/828bigger.jpg" alt="" /&gt;</a:t>
            </a:r>
          </a:p>
          <a:p>
            <a:r>
              <a:rPr lang="en-US" b="1" dirty="0" smtClean="0"/>
              <a:t>&lt;p&gt;The library in the British Museum in London&lt;/p&gt;</a:t>
            </a:r>
          </a:p>
          <a:p>
            <a:r>
              <a:rPr lang="en-US" b="1" dirty="0" smtClean="0"/>
              <a:t>&lt;/</a:t>
            </a:r>
            <a:r>
              <a:rPr lang="en-US" b="1" dirty="0" err="1" smtClean="0"/>
              <a:t>figcaption</a:t>
            </a:r>
            <a:r>
              <a:rPr lang="en-US" b="1" dirty="0" smtClean="0"/>
              <a:t>&gt;</a:t>
            </a:r>
          </a:p>
          <a:p>
            <a:r>
              <a:rPr lang="en-US" b="1" dirty="0" smtClean="0"/>
              <a:t>&lt;/figure&gt;</a:t>
            </a:r>
            <a:endParaRPr lang="en-US" b="1" dirty="0"/>
          </a:p>
        </p:txBody>
      </p:sp>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66914" name="Picture 2"/>
          <p:cNvPicPr>
            <a:picLocks noChangeAspect="1" noChangeArrowheads="1"/>
          </p:cNvPicPr>
          <p:nvPr/>
        </p:nvPicPr>
        <p:blipFill>
          <a:blip r:embed="rId2"/>
          <a:srcRect/>
          <a:stretch>
            <a:fillRect/>
          </a:stretch>
        </p:blipFill>
        <p:spPr bwMode="auto">
          <a:xfrm>
            <a:off x="214282" y="120480"/>
            <a:ext cx="8501122" cy="6451791"/>
          </a:xfrm>
          <a:prstGeom prst="rect">
            <a:avLst/>
          </a:prstGeom>
          <a:noFill/>
          <a:ln w="9525">
            <a:noFill/>
            <a:miter lim="800000"/>
            <a:headEnd/>
            <a:tailEnd/>
          </a:ln>
          <a:effectLst/>
        </p:spPr>
      </p:pic>
    </p:spTree>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Approaches to CSS layout</a:t>
            </a:r>
            <a:endParaRPr lang="en-US" dirty="0"/>
          </a:p>
        </p:txBody>
      </p:sp>
      <p:sp>
        <p:nvSpPr>
          <p:cNvPr id="3" name="Content Placeholder 2"/>
          <p:cNvSpPr>
            <a:spLocks noGrp="1"/>
          </p:cNvSpPr>
          <p:nvPr>
            <p:ph idx="1"/>
          </p:nvPr>
        </p:nvSpPr>
        <p:spPr/>
        <p:txBody>
          <a:bodyPr>
            <a:normAutofit fontScale="92500" lnSpcReduction="20000"/>
          </a:bodyPr>
          <a:lstStyle/>
          <a:p>
            <a:pPr algn="just"/>
            <a:r>
              <a:rPr lang="en-US" dirty="0" smtClean="0"/>
              <a:t>One of the main problems faced by web designers is that the size of the screen used </a:t>
            </a:r>
            <a:r>
              <a:rPr lang="en-US" dirty="0" smtClean="0"/>
              <a:t>to view </a:t>
            </a:r>
            <a:r>
              <a:rPr lang="en-US" dirty="0" smtClean="0"/>
              <a:t>the page can vary quite a bit. Some users will visit a site on a 21-inch wide </a:t>
            </a:r>
            <a:r>
              <a:rPr lang="en-US" dirty="0" smtClean="0"/>
              <a:t>screen monitor </a:t>
            </a:r>
            <a:r>
              <a:rPr lang="en-US" dirty="0" smtClean="0"/>
              <a:t>that can display 1920 × 1080 pixels (</a:t>
            </a:r>
            <a:r>
              <a:rPr lang="en-US" dirty="0" err="1" smtClean="0"/>
              <a:t>px</a:t>
            </a:r>
            <a:r>
              <a:rPr lang="en-US" dirty="0" smtClean="0"/>
              <a:t>); others will visit it on an older </a:t>
            </a:r>
            <a:r>
              <a:rPr lang="en-US" dirty="0" err="1" smtClean="0"/>
              <a:t>iPhone</a:t>
            </a:r>
            <a:r>
              <a:rPr lang="en-US" dirty="0" smtClean="0"/>
              <a:t> with </a:t>
            </a:r>
            <a:r>
              <a:rPr lang="en-US" dirty="0" smtClean="0"/>
              <a:t>a 3.5 screen and a resolution of 320 × 480 </a:t>
            </a:r>
            <a:r>
              <a:rPr lang="en-US" dirty="0" err="1" smtClean="0"/>
              <a:t>px</a:t>
            </a:r>
            <a:r>
              <a:rPr lang="en-US" dirty="0" smtClean="0"/>
              <a:t>. </a:t>
            </a:r>
            <a:endParaRPr lang="en-US" dirty="0" smtClean="0"/>
          </a:p>
          <a:p>
            <a:pPr algn="just"/>
            <a:r>
              <a:rPr lang="en-US" dirty="0" smtClean="0"/>
              <a:t>Users </a:t>
            </a:r>
            <a:r>
              <a:rPr lang="en-US" dirty="0" smtClean="0"/>
              <a:t>with the large monitor </a:t>
            </a:r>
            <a:r>
              <a:rPr lang="en-US" dirty="0" smtClean="0"/>
              <a:t>might expect </a:t>
            </a:r>
            <a:r>
              <a:rPr lang="en-US" dirty="0" smtClean="0"/>
              <a:t>a site to take advantage of the extra size; users with the small monitor will </a:t>
            </a:r>
            <a:r>
              <a:rPr lang="en-US" dirty="0" smtClean="0"/>
              <a:t>expect the </a:t>
            </a:r>
            <a:r>
              <a:rPr lang="en-US" dirty="0" smtClean="0"/>
              <a:t>site to scale to the smaller size and still be usable.</a:t>
            </a:r>
            <a:endParaRPr lang="en-US" dirty="0"/>
          </a:p>
        </p:txBody>
      </p:sp>
    </p:spTree>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Fixed Layout</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The first approach is to use a fixed layout. </a:t>
            </a:r>
            <a:endParaRPr lang="en-US" dirty="0" smtClean="0"/>
          </a:p>
          <a:p>
            <a:r>
              <a:rPr lang="en-US" dirty="0" smtClean="0"/>
              <a:t>In </a:t>
            </a:r>
            <a:r>
              <a:rPr lang="en-US" dirty="0" smtClean="0"/>
              <a:t>a </a:t>
            </a:r>
            <a:r>
              <a:rPr lang="en-US" b="1" dirty="0" smtClean="0"/>
              <a:t>fixed layout, the basic width of </a:t>
            </a:r>
            <a:r>
              <a:rPr lang="en-US" b="1" dirty="0" smtClean="0"/>
              <a:t>the </a:t>
            </a:r>
            <a:r>
              <a:rPr lang="en-US" dirty="0" smtClean="0"/>
              <a:t>design </a:t>
            </a:r>
            <a:r>
              <a:rPr lang="en-US" dirty="0" smtClean="0"/>
              <a:t>is set by the designer, typically corresponding to an “ideal” width based </a:t>
            </a:r>
            <a:r>
              <a:rPr lang="en-US" dirty="0" smtClean="0"/>
              <a:t>on a </a:t>
            </a:r>
            <a:r>
              <a:rPr lang="en-US" dirty="0" smtClean="0"/>
              <a:t>“typical” monitor resolution</a:t>
            </a:r>
            <a:r>
              <a:rPr lang="en-US" dirty="0" smtClean="0"/>
              <a:t>.</a:t>
            </a:r>
          </a:p>
          <a:p>
            <a:r>
              <a:rPr lang="en-US" dirty="0" smtClean="0"/>
              <a:t> </a:t>
            </a:r>
            <a:r>
              <a:rPr lang="en-US" dirty="0" smtClean="0"/>
              <a:t>A common width used is something in the 960 </a:t>
            </a:r>
            <a:r>
              <a:rPr lang="en-US" dirty="0" smtClean="0"/>
              <a:t>to 1000 </a:t>
            </a:r>
            <a:r>
              <a:rPr lang="en-US" dirty="0" smtClean="0"/>
              <a:t>pixel range, which fits nicely in the common desktop monitor </a:t>
            </a:r>
            <a:r>
              <a:rPr lang="en-US" dirty="0" smtClean="0"/>
              <a:t>resolution (1024 </a:t>
            </a:r>
            <a:r>
              <a:rPr lang="en-US" dirty="0" smtClean="0"/>
              <a:t>× 768). </a:t>
            </a:r>
            <a:endParaRPr lang="en-US" dirty="0" smtClean="0"/>
          </a:p>
          <a:p>
            <a:r>
              <a:rPr lang="en-US" dirty="0" smtClean="0"/>
              <a:t>This </a:t>
            </a:r>
            <a:r>
              <a:rPr lang="en-US" dirty="0" smtClean="0"/>
              <a:t>content can then be positioned on the left or the center of </a:t>
            </a:r>
            <a:r>
              <a:rPr lang="en-US" dirty="0" smtClean="0"/>
              <a:t>the monitor</a:t>
            </a:r>
            <a:r>
              <a:rPr lang="en-US" dirty="0" smtClean="0"/>
              <a:t>.</a:t>
            </a:r>
            <a:endParaRPr lang="en-US" dirty="0"/>
          </a:p>
        </p:txBody>
      </p:sp>
    </p:spTree>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Fixed layouts are created using pixel units, typically with the entire </a:t>
            </a:r>
            <a:r>
              <a:rPr lang="en-US" dirty="0" smtClean="0"/>
              <a:t>content within </a:t>
            </a:r>
            <a:r>
              <a:rPr lang="en-US" dirty="0" smtClean="0"/>
              <a:t>a &lt;div&gt; container (often named "container", "main", or "wrapper") </a:t>
            </a:r>
            <a:r>
              <a:rPr lang="en-US" dirty="0" smtClean="0"/>
              <a:t>whose width </a:t>
            </a:r>
            <a:r>
              <a:rPr lang="en-US" dirty="0" smtClean="0"/>
              <a:t>property has been set to some width</a:t>
            </a:r>
            <a:endParaRPr lang="en-US"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098" name="Picture 2"/>
          <p:cNvPicPr>
            <a:picLocks noChangeAspect="1" noChangeArrowheads="1"/>
          </p:cNvPicPr>
          <p:nvPr/>
        </p:nvPicPr>
        <p:blipFill>
          <a:blip r:embed="rId2"/>
          <a:srcRect/>
          <a:stretch>
            <a:fillRect/>
          </a:stretch>
        </p:blipFill>
        <p:spPr bwMode="auto">
          <a:xfrm>
            <a:off x="357158" y="61328"/>
            <a:ext cx="8501122" cy="6796672"/>
          </a:xfrm>
          <a:prstGeom prst="rect">
            <a:avLst/>
          </a:prstGeom>
          <a:noFill/>
          <a:ln w="9525">
            <a:noFill/>
            <a:miter lim="800000"/>
            <a:headEnd/>
            <a:tailEnd/>
          </a:ln>
          <a:effectLst/>
        </p:spPr>
      </p:pic>
    </p:spTree>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67938" name="Picture 2"/>
          <p:cNvPicPr>
            <a:picLocks noChangeAspect="1" noChangeArrowheads="1"/>
          </p:cNvPicPr>
          <p:nvPr/>
        </p:nvPicPr>
        <p:blipFill>
          <a:blip r:embed="rId2"/>
          <a:srcRect/>
          <a:stretch>
            <a:fillRect/>
          </a:stretch>
        </p:blipFill>
        <p:spPr bwMode="auto">
          <a:xfrm>
            <a:off x="0" y="195000"/>
            <a:ext cx="8858280" cy="6377271"/>
          </a:xfrm>
          <a:prstGeom prst="rect">
            <a:avLst/>
          </a:prstGeom>
          <a:noFill/>
          <a:ln w="9525">
            <a:noFill/>
            <a:miter lim="800000"/>
            <a:headEnd/>
            <a:tailEnd/>
          </a:ln>
          <a:effectLst/>
        </p:spPr>
      </p:pic>
    </p:spTree>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85000" lnSpcReduction="20000"/>
          </a:bodyPr>
          <a:lstStyle/>
          <a:p>
            <a:pPr algn="just"/>
            <a:r>
              <a:rPr lang="en-US" dirty="0" smtClean="0"/>
              <a:t>The advantage of a fixed layout is that it is easier to produce and generally </a:t>
            </a:r>
            <a:r>
              <a:rPr lang="en-US" dirty="0" smtClean="0"/>
              <a:t>has a </a:t>
            </a:r>
            <a:r>
              <a:rPr lang="en-US" dirty="0" smtClean="0"/>
              <a:t>predictable visual result</a:t>
            </a:r>
            <a:r>
              <a:rPr lang="en-US" dirty="0" smtClean="0"/>
              <a:t>.</a:t>
            </a:r>
          </a:p>
          <a:p>
            <a:pPr algn="just"/>
            <a:r>
              <a:rPr lang="en-US" dirty="0" smtClean="0"/>
              <a:t> </a:t>
            </a:r>
            <a:r>
              <a:rPr lang="en-US" dirty="0" smtClean="0"/>
              <a:t>It is also optimized for typical desktop monitors; </a:t>
            </a:r>
            <a:r>
              <a:rPr lang="en-US" dirty="0" smtClean="0"/>
              <a:t>however, as </a:t>
            </a:r>
            <a:r>
              <a:rPr lang="en-US" dirty="0" smtClean="0"/>
              <a:t>more and more user visits are happening via smaller mobile devices, </a:t>
            </a:r>
            <a:r>
              <a:rPr lang="en-US" dirty="0" smtClean="0"/>
              <a:t>this advantage </a:t>
            </a:r>
            <a:r>
              <a:rPr lang="en-US" dirty="0" smtClean="0"/>
              <a:t>might now seem to some as a disadvantage. </a:t>
            </a:r>
            <a:endParaRPr lang="en-US" dirty="0" smtClean="0"/>
          </a:p>
          <a:p>
            <a:pPr algn="just"/>
            <a:r>
              <a:rPr lang="en-US" dirty="0" smtClean="0"/>
              <a:t>Fixed </a:t>
            </a:r>
            <a:r>
              <a:rPr lang="en-US" dirty="0" smtClean="0"/>
              <a:t>layouts have </a:t>
            </a:r>
            <a:r>
              <a:rPr lang="en-US" dirty="0" smtClean="0"/>
              <a:t>other drawbacks</a:t>
            </a:r>
            <a:r>
              <a:rPr lang="en-US" dirty="0" smtClean="0"/>
              <a:t>. For larger screens, there may be an excessive amount of blank space </a:t>
            </a:r>
            <a:r>
              <a:rPr lang="en-US" dirty="0" smtClean="0"/>
              <a:t>to the </a:t>
            </a:r>
            <a:r>
              <a:rPr lang="en-US" dirty="0" smtClean="0"/>
              <a:t>left and/or right of the content</a:t>
            </a:r>
            <a:r>
              <a:rPr lang="en-US" dirty="0" smtClean="0"/>
              <a:t>.</a:t>
            </a:r>
          </a:p>
          <a:p>
            <a:pPr algn="just"/>
            <a:r>
              <a:rPr lang="en-US" dirty="0" smtClean="0"/>
              <a:t>Much worse is when the browser </a:t>
            </a:r>
            <a:r>
              <a:rPr lang="en-US" dirty="0" smtClean="0"/>
              <a:t>window </a:t>
            </a:r>
            <a:r>
              <a:rPr lang="en-US" dirty="0" smtClean="0"/>
              <a:t>shrinks below the fixed width; the user will have to horizontally scroll to see all </a:t>
            </a:r>
            <a:r>
              <a:rPr lang="en-US" dirty="0" smtClean="0"/>
              <a:t>the content</a:t>
            </a:r>
            <a:endParaRPr lang="en-US" dirty="0"/>
          </a:p>
        </p:txBody>
      </p:sp>
    </p:spTree>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68962" name="Picture 2"/>
          <p:cNvPicPr>
            <a:picLocks noChangeAspect="1" noChangeArrowheads="1"/>
          </p:cNvPicPr>
          <p:nvPr/>
        </p:nvPicPr>
        <p:blipFill>
          <a:blip r:embed="rId2"/>
          <a:srcRect/>
          <a:stretch>
            <a:fillRect/>
          </a:stretch>
        </p:blipFill>
        <p:spPr bwMode="auto">
          <a:xfrm>
            <a:off x="0" y="0"/>
            <a:ext cx="3929058" cy="3362325"/>
          </a:xfrm>
          <a:prstGeom prst="rect">
            <a:avLst/>
          </a:prstGeom>
          <a:noFill/>
          <a:ln w="9525">
            <a:noFill/>
            <a:miter lim="800000"/>
            <a:headEnd/>
            <a:tailEnd/>
          </a:ln>
          <a:effectLst/>
        </p:spPr>
      </p:pic>
      <p:pic>
        <p:nvPicPr>
          <p:cNvPr id="168963" name="Picture 3"/>
          <p:cNvPicPr>
            <a:picLocks noChangeAspect="1" noChangeArrowheads="1"/>
          </p:cNvPicPr>
          <p:nvPr/>
        </p:nvPicPr>
        <p:blipFill>
          <a:blip r:embed="rId3"/>
          <a:srcRect/>
          <a:stretch>
            <a:fillRect/>
          </a:stretch>
        </p:blipFill>
        <p:spPr bwMode="auto">
          <a:xfrm>
            <a:off x="4143372" y="2934426"/>
            <a:ext cx="4491032" cy="3923573"/>
          </a:xfrm>
          <a:prstGeom prst="rect">
            <a:avLst/>
          </a:prstGeom>
          <a:noFill/>
          <a:ln w="9525">
            <a:noFill/>
            <a:miter lim="800000"/>
            <a:headEnd/>
            <a:tailEnd/>
          </a:ln>
          <a:effectLst/>
        </p:spPr>
      </p:pic>
    </p:spTree>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28604"/>
            <a:ext cx="8229600" cy="989034"/>
          </a:xfrm>
        </p:spPr>
        <p:txBody>
          <a:bodyPr/>
          <a:lstStyle/>
          <a:p>
            <a:r>
              <a:rPr lang="en-US" dirty="0" smtClean="0"/>
              <a:t>Liquid Layout</a:t>
            </a:r>
            <a:endParaRPr lang="en-US" dirty="0"/>
          </a:p>
        </p:txBody>
      </p:sp>
      <p:sp>
        <p:nvSpPr>
          <p:cNvPr id="3" name="Content Placeholder 2"/>
          <p:cNvSpPr>
            <a:spLocks noGrp="1"/>
          </p:cNvSpPr>
          <p:nvPr>
            <p:ph idx="1"/>
          </p:nvPr>
        </p:nvSpPr>
        <p:spPr/>
        <p:txBody>
          <a:bodyPr>
            <a:normAutofit fontScale="92500"/>
          </a:bodyPr>
          <a:lstStyle/>
          <a:p>
            <a:pPr algn="just"/>
            <a:r>
              <a:rPr lang="en-US" dirty="0" smtClean="0"/>
              <a:t>The second approach to dealing with the problem of multiple screen sizes is to </a:t>
            </a:r>
            <a:r>
              <a:rPr lang="en-US" dirty="0" smtClean="0"/>
              <a:t>use a </a:t>
            </a:r>
            <a:r>
              <a:rPr lang="en-US" b="1" dirty="0" smtClean="0"/>
              <a:t>liquid layout (also called a fluid layout). </a:t>
            </a:r>
            <a:r>
              <a:rPr lang="en-US" dirty="0" smtClean="0"/>
              <a:t>In this approach, widths are not </a:t>
            </a:r>
            <a:r>
              <a:rPr lang="en-US" dirty="0" smtClean="0"/>
              <a:t>specified using pix</a:t>
            </a:r>
          </a:p>
          <a:p>
            <a:pPr algn="just"/>
            <a:r>
              <a:rPr lang="en-US" dirty="0" smtClean="0"/>
              <a:t>The obvious advantage of a liquid layout is that it adapts to different </a:t>
            </a:r>
            <a:r>
              <a:rPr lang="en-US" dirty="0" smtClean="0"/>
              <a:t>browser sizes</a:t>
            </a:r>
            <a:r>
              <a:rPr lang="en-US" dirty="0" smtClean="0"/>
              <a:t>, so there is neither wasted white space nor any need for horizontal scrolling </a:t>
            </a:r>
            <a:r>
              <a:rPr lang="en-US" dirty="0" err="1" smtClean="0"/>
              <a:t>els</a:t>
            </a:r>
            <a:r>
              <a:rPr lang="en-US" dirty="0" smtClean="0"/>
              <a:t>, but percentage values</a:t>
            </a:r>
            <a:endParaRPr lang="en-US" dirty="0"/>
          </a:p>
        </p:txBody>
      </p:sp>
    </p:spTree>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92500" lnSpcReduction="10000"/>
          </a:bodyPr>
          <a:lstStyle/>
          <a:p>
            <a:pPr algn="just"/>
            <a:r>
              <a:rPr lang="en-US" dirty="0" smtClean="0"/>
              <a:t>There are several disadvantages however. Liquid layouts can be more difficult </a:t>
            </a:r>
            <a:r>
              <a:rPr lang="en-US" dirty="0" smtClean="0"/>
              <a:t>to create </a:t>
            </a:r>
            <a:r>
              <a:rPr lang="en-US" dirty="0" smtClean="0"/>
              <a:t>because some elements, such as images, have fixed pixel sizes. </a:t>
            </a:r>
            <a:endParaRPr lang="en-US" dirty="0" smtClean="0"/>
          </a:p>
          <a:p>
            <a:pPr algn="just"/>
            <a:r>
              <a:rPr lang="en-US" dirty="0" smtClean="0"/>
              <a:t>Another problem will </a:t>
            </a:r>
            <a:r>
              <a:rPr lang="en-US" dirty="0" smtClean="0"/>
              <a:t>be noticeable as the screen grows or shrinks dramatically, in that the </a:t>
            </a:r>
            <a:r>
              <a:rPr lang="en-US" dirty="0" smtClean="0"/>
              <a:t>line length </a:t>
            </a:r>
            <a:r>
              <a:rPr lang="en-US" dirty="0" smtClean="0"/>
              <a:t>(which is an important contributing factor to readability) may become </a:t>
            </a:r>
            <a:r>
              <a:rPr lang="en-US" dirty="0" smtClean="0"/>
              <a:t>too long </a:t>
            </a:r>
            <a:r>
              <a:rPr lang="en-US" dirty="0" smtClean="0"/>
              <a:t>or too short</a:t>
            </a:r>
            <a:r>
              <a:rPr lang="en-US" dirty="0" smtClean="0"/>
              <a:t>.</a:t>
            </a:r>
          </a:p>
          <a:p>
            <a:pPr algn="just"/>
            <a:r>
              <a:rPr lang="en-US" dirty="0" smtClean="0"/>
              <a:t> </a:t>
            </a:r>
            <a:r>
              <a:rPr lang="en-US" dirty="0" smtClean="0"/>
              <a:t>Thus, creating a usable liquid layout is generally more </a:t>
            </a:r>
            <a:r>
              <a:rPr lang="en-US" dirty="0" smtClean="0"/>
              <a:t>difficult than </a:t>
            </a:r>
            <a:r>
              <a:rPr lang="en-US" dirty="0" smtClean="0"/>
              <a:t>creating a fixed layout</a:t>
            </a:r>
            <a:endParaRPr lang="en-US" dirty="0"/>
          </a:p>
        </p:txBody>
      </p:sp>
    </p:spTree>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69986" name="Picture 2"/>
          <p:cNvPicPr>
            <a:picLocks noChangeAspect="1" noChangeArrowheads="1"/>
          </p:cNvPicPr>
          <p:nvPr/>
        </p:nvPicPr>
        <p:blipFill>
          <a:blip r:embed="rId2"/>
          <a:srcRect/>
          <a:stretch>
            <a:fillRect/>
          </a:stretch>
        </p:blipFill>
        <p:spPr bwMode="auto">
          <a:xfrm>
            <a:off x="428596" y="-23836"/>
            <a:ext cx="8001056" cy="6310355"/>
          </a:xfrm>
          <a:prstGeom prst="rect">
            <a:avLst/>
          </a:prstGeom>
          <a:noFill/>
          <a:ln w="9525">
            <a:noFill/>
            <a:miter lim="800000"/>
            <a:headEnd/>
            <a:tailEnd/>
          </a:ln>
          <a:effectLst/>
        </p:spPr>
      </p:pic>
    </p:spTree>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Hybrid Layout</a:t>
            </a:r>
            <a:endParaRPr lang="en-US" dirty="0"/>
          </a:p>
        </p:txBody>
      </p:sp>
      <p:sp>
        <p:nvSpPr>
          <p:cNvPr id="3" name="Content Placeholder 2"/>
          <p:cNvSpPr>
            <a:spLocks noGrp="1"/>
          </p:cNvSpPr>
          <p:nvPr>
            <p:ph idx="1"/>
          </p:nvPr>
        </p:nvSpPr>
        <p:spPr/>
        <p:txBody>
          <a:bodyPr>
            <a:normAutofit fontScale="92500" lnSpcReduction="10000"/>
          </a:bodyPr>
          <a:lstStyle/>
          <a:p>
            <a:pPr algn="just"/>
            <a:r>
              <a:rPr lang="en-US" b="1" dirty="0" smtClean="0"/>
              <a:t>Hybrid </a:t>
            </a:r>
            <a:r>
              <a:rPr lang="en-US" b="1" dirty="0" smtClean="0"/>
              <a:t>layout, </a:t>
            </a:r>
            <a:r>
              <a:rPr lang="en-US" dirty="0" smtClean="0"/>
              <a:t>in that they combine pixel and percentage measurements.</a:t>
            </a:r>
          </a:p>
          <a:p>
            <a:pPr algn="just"/>
            <a:r>
              <a:rPr lang="en-US" dirty="0" smtClean="0"/>
              <a:t>Fixed pixel measurements might make sense for a sidebar column </a:t>
            </a:r>
            <a:r>
              <a:rPr lang="en-US" dirty="0" smtClean="0"/>
              <a:t>containing mainly </a:t>
            </a:r>
            <a:r>
              <a:rPr lang="en-US" dirty="0" smtClean="0"/>
              <a:t>graphic advertising images that must always be displayed and which </a:t>
            </a:r>
            <a:r>
              <a:rPr lang="en-US" dirty="0" smtClean="0"/>
              <a:t>always are </a:t>
            </a:r>
            <a:r>
              <a:rPr lang="en-US" dirty="0" smtClean="0"/>
              <a:t>the same width</a:t>
            </a:r>
            <a:r>
              <a:rPr lang="en-US" dirty="0" smtClean="0"/>
              <a:t>.</a:t>
            </a:r>
          </a:p>
          <a:p>
            <a:pPr algn="just"/>
            <a:r>
              <a:rPr lang="en-US" dirty="0" smtClean="0"/>
              <a:t> </a:t>
            </a:r>
            <a:r>
              <a:rPr lang="en-US" dirty="0" smtClean="0"/>
              <a:t>But percentages would make more sense for the main </a:t>
            </a:r>
            <a:r>
              <a:rPr lang="en-US" dirty="0" smtClean="0"/>
              <a:t>content or </a:t>
            </a:r>
            <a:r>
              <a:rPr lang="en-US" dirty="0" smtClean="0"/>
              <a:t>navigation areas, with perhaps min and max size limits in pixels set for </a:t>
            </a:r>
            <a:r>
              <a:rPr lang="en-US" dirty="0" smtClean="0"/>
              <a:t>the navigation </a:t>
            </a:r>
            <a:r>
              <a:rPr lang="en-US" dirty="0" smtClean="0"/>
              <a:t>areas.</a:t>
            </a:r>
            <a:endParaRPr lang="en-US" dirty="0"/>
          </a:p>
        </p:txBody>
      </p:sp>
    </p:spTree>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Responsive Design</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In the past several years, a lot of attention has been given to so-called </a:t>
            </a:r>
            <a:r>
              <a:rPr lang="en-US" dirty="0" smtClean="0"/>
              <a:t>responsive layout </a:t>
            </a:r>
            <a:r>
              <a:rPr lang="en-US" dirty="0" smtClean="0"/>
              <a:t>designs. </a:t>
            </a:r>
            <a:endParaRPr lang="en-US" dirty="0" smtClean="0"/>
          </a:p>
          <a:p>
            <a:r>
              <a:rPr lang="en-US" dirty="0" smtClean="0"/>
              <a:t>In </a:t>
            </a:r>
            <a:r>
              <a:rPr lang="en-US" dirty="0" smtClean="0"/>
              <a:t>a </a:t>
            </a:r>
            <a:r>
              <a:rPr lang="en-US" b="1" dirty="0" smtClean="0"/>
              <a:t>responsive design, </a:t>
            </a:r>
            <a:r>
              <a:rPr lang="en-US" dirty="0" smtClean="0"/>
              <a:t>the page “responds” to changes in </a:t>
            </a:r>
            <a:r>
              <a:rPr lang="en-US" dirty="0" smtClean="0"/>
              <a:t>the browser </a:t>
            </a:r>
            <a:r>
              <a:rPr lang="en-US" dirty="0" smtClean="0"/>
              <a:t>size that go beyond the width scaling of a liquid layout. </a:t>
            </a:r>
            <a:endParaRPr lang="en-US" dirty="0" smtClean="0"/>
          </a:p>
          <a:p>
            <a:r>
              <a:rPr lang="en-US" dirty="0" smtClean="0"/>
              <a:t>One </a:t>
            </a:r>
            <a:r>
              <a:rPr lang="en-US" dirty="0" smtClean="0"/>
              <a:t>of the </a:t>
            </a:r>
            <a:r>
              <a:rPr lang="en-US" dirty="0" smtClean="0"/>
              <a:t>problems of </a:t>
            </a:r>
            <a:r>
              <a:rPr lang="en-US" dirty="0" smtClean="0"/>
              <a:t>a liquid layout is that images and horizontal navigation elements tend </a:t>
            </a:r>
            <a:r>
              <a:rPr lang="en-US" dirty="0" smtClean="0"/>
              <a:t>to take </a:t>
            </a:r>
            <a:r>
              <a:rPr lang="en-US" dirty="0" smtClean="0"/>
              <a:t>up a fixed size, and when the browser window shrinks to the size of a </a:t>
            </a:r>
            <a:r>
              <a:rPr lang="en-US" dirty="0" smtClean="0"/>
              <a:t>mobile browser</a:t>
            </a:r>
            <a:r>
              <a:rPr lang="en-US" dirty="0" smtClean="0"/>
              <a:t>, liquid layouts can become unusable. </a:t>
            </a:r>
            <a:endParaRPr lang="en-US" dirty="0" smtClean="0"/>
          </a:p>
          <a:p>
            <a:r>
              <a:rPr lang="en-US" dirty="0" smtClean="0"/>
              <a:t>In </a:t>
            </a:r>
            <a:r>
              <a:rPr lang="en-US" dirty="0" smtClean="0"/>
              <a:t>a responsive layout, images will </a:t>
            </a:r>
            <a:r>
              <a:rPr lang="en-US" dirty="0" smtClean="0"/>
              <a:t>be scaled </a:t>
            </a:r>
            <a:r>
              <a:rPr lang="en-US" dirty="0" smtClean="0"/>
              <a:t>down and navigation elements will be replaced as the browser shrinks</a:t>
            </a:r>
            <a:endParaRPr lang="en-US" dirty="0"/>
          </a:p>
        </p:txBody>
      </p:sp>
    </p:spTree>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71010" name="Picture 2"/>
          <p:cNvPicPr>
            <a:picLocks noChangeAspect="1" noChangeArrowheads="1"/>
          </p:cNvPicPr>
          <p:nvPr/>
        </p:nvPicPr>
        <p:blipFill>
          <a:blip r:embed="rId2"/>
          <a:srcRect/>
          <a:stretch>
            <a:fillRect/>
          </a:stretch>
        </p:blipFill>
        <p:spPr bwMode="auto">
          <a:xfrm>
            <a:off x="0" y="214289"/>
            <a:ext cx="4786314" cy="3922859"/>
          </a:xfrm>
          <a:prstGeom prst="rect">
            <a:avLst/>
          </a:prstGeom>
          <a:noFill/>
          <a:ln w="9525">
            <a:noFill/>
            <a:miter lim="800000"/>
            <a:headEnd/>
            <a:tailEnd/>
          </a:ln>
          <a:effectLst/>
        </p:spPr>
      </p:pic>
      <p:pic>
        <p:nvPicPr>
          <p:cNvPr id="171011" name="Picture 3"/>
          <p:cNvPicPr>
            <a:picLocks noGrp="1" noChangeAspect="1" noChangeArrowheads="1"/>
          </p:cNvPicPr>
          <p:nvPr>
            <p:ph idx="1"/>
          </p:nvPr>
        </p:nvPicPr>
        <p:blipFill>
          <a:blip r:embed="rId3"/>
          <a:srcRect/>
          <a:stretch>
            <a:fillRect/>
          </a:stretch>
        </p:blipFill>
        <p:spPr bwMode="auto">
          <a:xfrm>
            <a:off x="3824972" y="4143380"/>
            <a:ext cx="4838016" cy="2533653"/>
          </a:xfrm>
          <a:prstGeom prst="rect">
            <a:avLst/>
          </a:prstGeom>
          <a:noFill/>
          <a:ln w="9525">
            <a:noFill/>
            <a:miter lim="800000"/>
            <a:headEnd/>
            <a:tailEnd/>
          </a:ln>
          <a:effectLst/>
        </p:spPr>
      </p:pic>
    </p:spTree>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algn="just"/>
            <a:r>
              <a:rPr lang="en-US" dirty="0" smtClean="0"/>
              <a:t>There are four key </a:t>
            </a:r>
            <a:r>
              <a:rPr lang="en-US" dirty="0" smtClean="0"/>
              <a:t>components that </a:t>
            </a:r>
            <a:r>
              <a:rPr lang="en-US" dirty="0" smtClean="0"/>
              <a:t>make responsive design work. They are:</a:t>
            </a:r>
          </a:p>
          <a:p>
            <a:pPr algn="just"/>
            <a:r>
              <a:rPr lang="en-US" dirty="0" smtClean="0"/>
              <a:t>1. Liquid layouts</a:t>
            </a:r>
          </a:p>
          <a:p>
            <a:pPr algn="just"/>
            <a:r>
              <a:rPr lang="en-US" dirty="0" smtClean="0"/>
              <a:t>2. Scaling images to the viewport size</a:t>
            </a:r>
          </a:p>
          <a:p>
            <a:pPr algn="just"/>
            <a:r>
              <a:rPr lang="en-US" dirty="0" smtClean="0"/>
              <a:t>3. Setting viewports via the &lt;meta&gt; tag</a:t>
            </a:r>
          </a:p>
          <a:p>
            <a:pPr algn="just"/>
            <a:r>
              <a:rPr lang="en-US" dirty="0" smtClean="0"/>
              <a:t>4. Customizing the CSS for different viewports using media queries</a:t>
            </a:r>
            <a:endParaRPr 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lnSpcReduction="10000"/>
          </a:bodyPr>
          <a:lstStyle/>
          <a:p>
            <a:r>
              <a:rPr lang="en-US" dirty="0" smtClean="0"/>
              <a:t>Why Use CSS?</a:t>
            </a:r>
          </a:p>
          <a:p>
            <a:r>
              <a:rPr lang="en-US" dirty="0" smtClean="0"/>
              <a:t>CSS is used to define styles for your web pages, including the design, layout and variations in display for different devices and screen sizes.</a:t>
            </a:r>
          </a:p>
          <a:p>
            <a:r>
              <a:rPr lang="en-US" dirty="0" smtClean="0"/>
              <a:t>CSS removed the style formatting from the HTML page!</a:t>
            </a:r>
          </a:p>
          <a:p>
            <a:r>
              <a:rPr lang="en-US" dirty="0" smtClean="0"/>
              <a:t/>
            </a:r>
            <a:br>
              <a:rPr lang="en-US" dirty="0" smtClean="0"/>
            </a:br>
            <a:endParaRPr 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Values</a:t>
            </a:r>
            <a:endParaRPr lang="en-IN" dirty="0"/>
          </a:p>
        </p:txBody>
      </p:sp>
      <p:sp>
        <p:nvSpPr>
          <p:cNvPr id="3" name="Content Placeholder 2"/>
          <p:cNvSpPr>
            <a:spLocks noGrp="1"/>
          </p:cNvSpPr>
          <p:nvPr>
            <p:ph idx="1"/>
          </p:nvPr>
        </p:nvSpPr>
        <p:spPr/>
        <p:txBody>
          <a:bodyPr/>
          <a:lstStyle/>
          <a:p>
            <a:r>
              <a:rPr lang="en-IN" dirty="0"/>
              <a:t>Each CSS declaration also contains a value for a property</a:t>
            </a:r>
            <a:r>
              <a:rPr lang="en-IN" dirty="0" smtClean="0"/>
              <a:t>.</a:t>
            </a:r>
          </a:p>
          <a:p>
            <a:r>
              <a:rPr lang="en-IN" dirty="0" smtClean="0"/>
              <a:t>The </a:t>
            </a:r>
            <a:r>
              <a:rPr lang="en-IN" dirty="0"/>
              <a:t>unit of any </a:t>
            </a:r>
            <a:r>
              <a:rPr lang="en-IN" dirty="0" smtClean="0"/>
              <a:t>given value </a:t>
            </a:r>
            <a:r>
              <a:rPr lang="en-IN" dirty="0"/>
              <a:t>is dependent upon the property. Some property values are from a </a:t>
            </a:r>
            <a:r>
              <a:rPr lang="en-IN" dirty="0" smtClean="0"/>
              <a:t>predefined list </a:t>
            </a:r>
            <a:r>
              <a:rPr lang="en-IN" dirty="0"/>
              <a:t>of keywords. Others are values such as length measurements, percentages, </a:t>
            </a:r>
            <a:r>
              <a:rPr lang="en-IN" dirty="0" smtClean="0"/>
              <a:t>numbers without </a:t>
            </a:r>
            <a:r>
              <a:rPr lang="en-IN" dirty="0"/>
              <a:t>units, </a:t>
            </a:r>
            <a:r>
              <a:rPr lang="en-IN" dirty="0" err="1"/>
              <a:t>color</a:t>
            </a:r>
            <a:r>
              <a:rPr lang="en-IN" dirty="0"/>
              <a:t> values, and URLs</a:t>
            </a:r>
          </a:p>
        </p:txBody>
      </p:sp>
    </p:spTree>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lnSpcReduction="10000"/>
          </a:bodyPr>
          <a:lstStyle/>
          <a:p>
            <a:pPr algn="just"/>
            <a:r>
              <a:rPr lang="en-US" dirty="0" smtClean="0"/>
              <a:t>Responsive designs begin with a liquid layout, that is, one in which most </a:t>
            </a:r>
            <a:r>
              <a:rPr lang="en-US" dirty="0" smtClean="0"/>
              <a:t>elements have </a:t>
            </a:r>
            <a:r>
              <a:rPr lang="en-US" dirty="0" smtClean="0"/>
              <a:t>their widths specified as percentages. Making images scale in size </a:t>
            </a:r>
            <a:r>
              <a:rPr lang="en-US" dirty="0" smtClean="0"/>
              <a:t>is actually </a:t>
            </a:r>
            <a:r>
              <a:rPr lang="en-US" dirty="0" smtClean="0"/>
              <a:t>quite straightforward, in that you simply need to specify the following </a:t>
            </a:r>
            <a:r>
              <a:rPr lang="en-US" dirty="0" smtClean="0"/>
              <a:t>rule</a:t>
            </a:r>
          </a:p>
          <a:p>
            <a:pPr>
              <a:buNone/>
            </a:pPr>
            <a:r>
              <a:rPr lang="en-US" dirty="0" err="1" smtClean="0"/>
              <a:t>img</a:t>
            </a:r>
            <a:r>
              <a:rPr lang="en-US" dirty="0" smtClean="0"/>
              <a:t> {</a:t>
            </a:r>
          </a:p>
          <a:p>
            <a:pPr>
              <a:buNone/>
            </a:pPr>
            <a:r>
              <a:rPr lang="en-US" dirty="0" smtClean="0"/>
              <a:t>         max-width</a:t>
            </a:r>
            <a:r>
              <a:rPr lang="en-US" dirty="0" smtClean="0"/>
              <a:t>: 100%;</a:t>
            </a:r>
          </a:p>
          <a:p>
            <a:pPr>
              <a:buNone/>
            </a:pPr>
            <a:r>
              <a:rPr lang="en-US" dirty="0" smtClean="0"/>
              <a:t>        }</a:t>
            </a:r>
            <a:endParaRPr lang="en-US" dirty="0"/>
          </a:p>
        </p:txBody>
      </p:sp>
    </p:spTree>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pPr algn="just"/>
            <a:r>
              <a:rPr lang="en-US" dirty="0" smtClean="0"/>
              <a:t>Of course this does not change </a:t>
            </a:r>
            <a:r>
              <a:rPr lang="en-US" dirty="0" err="1" smtClean="0"/>
              <a:t>th</a:t>
            </a:r>
            <a:r>
              <a:rPr lang="en-US" dirty="0" smtClean="0"/>
              <a:t> downloaded </a:t>
            </a:r>
            <a:r>
              <a:rPr lang="en-US" dirty="0" smtClean="0"/>
              <a:t>size of the image; it only </a:t>
            </a:r>
            <a:r>
              <a:rPr lang="en-US" dirty="0" smtClean="0"/>
              <a:t>shrinks or </a:t>
            </a:r>
            <a:r>
              <a:rPr lang="en-US" dirty="0" smtClean="0"/>
              <a:t>expands its visual display to fit the size of the browser window, never </a:t>
            </a:r>
            <a:r>
              <a:rPr lang="en-US" dirty="0" smtClean="0"/>
              <a:t>expanding beyond </a:t>
            </a:r>
            <a:r>
              <a:rPr lang="en-US" dirty="0" smtClean="0"/>
              <a:t>its actual dimensions</a:t>
            </a:r>
            <a:r>
              <a:rPr lang="en-US" dirty="0" smtClean="0"/>
              <a:t>.</a:t>
            </a:r>
          </a:p>
          <a:p>
            <a:pPr algn="just"/>
            <a:r>
              <a:rPr lang="en-US" dirty="0" smtClean="0"/>
              <a:t> </a:t>
            </a:r>
            <a:r>
              <a:rPr lang="en-US" dirty="0" smtClean="0"/>
              <a:t>More sophisticated responsive designs will serve </a:t>
            </a:r>
            <a:r>
              <a:rPr lang="en-US" dirty="0" smtClean="0"/>
              <a:t>different sized </a:t>
            </a:r>
            <a:r>
              <a:rPr lang="en-US" dirty="0" smtClean="0"/>
              <a:t>images based on the viewport size</a:t>
            </a:r>
            <a:endParaRPr lang="en-US" dirty="0"/>
          </a:p>
        </p:txBody>
      </p:sp>
    </p:spTree>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Setting Viewports</a:t>
            </a:r>
            <a:endParaRPr lang="en-US" dirty="0"/>
          </a:p>
        </p:txBody>
      </p:sp>
      <p:sp>
        <p:nvSpPr>
          <p:cNvPr id="3" name="Content Placeholder 2"/>
          <p:cNvSpPr>
            <a:spLocks noGrp="1"/>
          </p:cNvSpPr>
          <p:nvPr>
            <p:ph idx="1"/>
          </p:nvPr>
        </p:nvSpPr>
        <p:spPr/>
        <p:txBody>
          <a:bodyPr/>
          <a:lstStyle/>
          <a:p>
            <a:pPr algn="just"/>
            <a:r>
              <a:rPr lang="en-US" dirty="0" smtClean="0"/>
              <a:t>key technique in creating responsive layouts makes use of the ability of </a:t>
            </a:r>
            <a:r>
              <a:rPr lang="en-US" dirty="0" smtClean="0"/>
              <a:t>current mobile </a:t>
            </a:r>
            <a:r>
              <a:rPr lang="en-US" dirty="0" smtClean="0"/>
              <a:t>browsers to shrink or grow the web page to fit the width of the screen.</a:t>
            </a:r>
            <a:endParaRPr lang="en-US" dirty="0"/>
          </a:p>
        </p:txBody>
      </p:sp>
    </p:spTree>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2"/>
          <p:cNvPicPr>
            <a:picLocks noChangeAspect="1" noChangeArrowheads="1"/>
          </p:cNvPicPr>
          <p:nvPr/>
        </p:nvPicPr>
        <p:blipFill>
          <a:blip r:embed="rId2"/>
          <a:srcRect/>
          <a:stretch>
            <a:fillRect/>
          </a:stretch>
        </p:blipFill>
        <p:spPr bwMode="auto">
          <a:xfrm>
            <a:off x="500034" y="428604"/>
            <a:ext cx="8001056" cy="5952387"/>
          </a:xfrm>
          <a:prstGeom prst="rect">
            <a:avLst/>
          </a:prstGeom>
          <a:noFill/>
          <a:ln w="9525">
            <a:noFill/>
            <a:miter lim="800000"/>
            <a:headEnd/>
            <a:tailEnd/>
          </a:ln>
          <a:effectLst/>
        </p:spPr>
      </p:pic>
    </p:spTree>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173060" name="Picture 4"/>
          <p:cNvPicPr>
            <a:picLocks noChangeAspect="1" noChangeArrowheads="1"/>
          </p:cNvPicPr>
          <p:nvPr/>
        </p:nvPicPr>
        <p:blipFill>
          <a:blip r:embed="rId2"/>
          <a:srcRect/>
          <a:stretch>
            <a:fillRect/>
          </a:stretch>
        </p:blipFill>
        <p:spPr bwMode="auto">
          <a:xfrm>
            <a:off x="428596" y="2071678"/>
            <a:ext cx="7667660" cy="2190760"/>
          </a:xfrm>
          <a:prstGeom prst="rect">
            <a:avLst/>
          </a:prstGeom>
          <a:noFill/>
          <a:ln w="9525">
            <a:noFill/>
            <a:miter lim="800000"/>
            <a:headEnd/>
            <a:tailEnd/>
          </a:ln>
          <a:effectLst/>
        </p:spPr>
      </p:pic>
    </p:spTree>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92500"/>
          </a:bodyPr>
          <a:lstStyle/>
          <a:p>
            <a:pPr algn="just"/>
            <a:r>
              <a:rPr lang="en-US" dirty="0" smtClean="0"/>
              <a:t>By setting the viewport as in this listing, the page is telling the browser that </a:t>
            </a:r>
            <a:r>
              <a:rPr lang="en-US" dirty="0" smtClean="0"/>
              <a:t>no scaling </a:t>
            </a:r>
            <a:r>
              <a:rPr lang="en-US" dirty="0" smtClean="0"/>
              <a:t>is needed, and to make the viewport as many pixels wide as the device </a:t>
            </a:r>
            <a:r>
              <a:rPr lang="en-US" dirty="0" smtClean="0"/>
              <a:t>screen width</a:t>
            </a:r>
            <a:r>
              <a:rPr lang="en-US" dirty="0" smtClean="0"/>
              <a:t>. </a:t>
            </a:r>
            <a:endParaRPr lang="en-US" dirty="0" smtClean="0"/>
          </a:p>
          <a:p>
            <a:pPr algn="just"/>
            <a:r>
              <a:rPr lang="en-US" dirty="0" smtClean="0"/>
              <a:t>This </a:t>
            </a:r>
            <a:r>
              <a:rPr lang="en-US" dirty="0" smtClean="0"/>
              <a:t>means that if the device has a screen that is 320 </a:t>
            </a:r>
            <a:r>
              <a:rPr lang="en-US" dirty="0" err="1" smtClean="0"/>
              <a:t>px</a:t>
            </a:r>
            <a:r>
              <a:rPr lang="en-US" dirty="0" smtClean="0"/>
              <a:t> wide, the </a:t>
            </a:r>
            <a:r>
              <a:rPr lang="en-US" dirty="0" smtClean="0"/>
              <a:t>viewport width </a:t>
            </a:r>
            <a:r>
              <a:rPr lang="en-US" dirty="0" smtClean="0"/>
              <a:t>will be 320 </a:t>
            </a:r>
            <a:r>
              <a:rPr lang="en-US" dirty="0" err="1" smtClean="0"/>
              <a:t>px</a:t>
            </a:r>
            <a:r>
              <a:rPr lang="en-US" dirty="0" smtClean="0"/>
              <a:t>; if the screen is 480 </a:t>
            </a:r>
            <a:r>
              <a:rPr lang="en-US" dirty="0" err="1" smtClean="0"/>
              <a:t>px</a:t>
            </a:r>
            <a:r>
              <a:rPr lang="en-US" dirty="0" smtClean="0"/>
              <a:t> (for instance, in landscape mode), </a:t>
            </a:r>
            <a:r>
              <a:rPr lang="en-US" dirty="0" smtClean="0"/>
              <a:t>then the </a:t>
            </a:r>
            <a:r>
              <a:rPr lang="en-US" dirty="0" smtClean="0"/>
              <a:t>viewport width will be 480 </a:t>
            </a:r>
            <a:r>
              <a:rPr lang="en-US" dirty="0" err="1" smtClean="0"/>
              <a:t>px</a:t>
            </a:r>
            <a:r>
              <a:rPr lang="en-US" dirty="0" smtClean="0"/>
              <a:t>. The result will be similar to that shown </a:t>
            </a:r>
            <a:r>
              <a:rPr lang="en-US" dirty="0" smtClean="0"/>
              <a:t>in Figure</a:t>
            </a:r>
            <a:endParaRPr lang="en-US" dirty="0"/>
          </a:p>
        </p:txBody>
      </p:sp>
    </p:spTree>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74082" name="Picture 2"/>
          <p:cNvPicPr>
            <a:picLocks noChangeAspect="1" noChangeArrowheads="1"/>
          </p:cNvPicPr>
          <p:nvPr/>
        </p:nvPicPr>
        <p:blipFill>
          <a:blip r:embed="rId2"/>
          <a:srcRect/>
          <a:stretch>
            <a:fillRect/>
          </a:stretch>
        </p:blipFill>
        <p:spPr bwMode="auto">
          <a:xfrm>
            <a:off x="0" y="0"/>
            <a:ext cx="2981325" cy="2438400"/>
          </a:xfrm>
          <a:prstGeom prst="rect">
            <a:avLst/>
          </a:prstGeom>
          <a:noFill/>
          <a:ln w="9525">
            <a:noFill/>
            <a:miter lim="800000"/>
            <a:headEnd/>
            <a:tailEnd/>
          </a:ln>
          <a:effectLst/>
        </p:spPr>
      </p:pic>
      <p:pic>
        <p:nvPicPr>
          <p:cNvPr id="174083" name="Picture 3"/>
          <p:cNvPicPr>
            <a:picLocks noChangeAspect="1" noChangeArrowheads="1"/>
          </p:cNvPicPr>
          <p:nvPr/>
        </p:nvPicPr>
        <p:blipFill>
          <a:blip r:embed="rId3"/>
          <a:srcRect/>
          <a:stretch>
            <a:fillRect/>
          </a:stretch>
        </p:blipFill>
        <p:spPr bwMode="auto">
          <a:xfrm>
            <a:off x="642910" y="2500306"/>
            <a:ext cx="5762625" cy="3762375"/>
          </a:xfrm>
          <a:prstGeom prst="rect">
            <a:avLst/>
          </a:prstGeom>
          <a:noFill/>
          <a:ln w="9525">
            <a:noFill/>
            <a:miter lim="800000"/>
            <a:headEnd/>
            <a:tailEnd/>
          </a:ln>
          <a:effectLst/>
        </p:spPr>
      </p:pic>
    </p:spTree>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Media Queries</a:t>
            </a:r>
            <a:endParaRPr lang="en-US" dirty="0"/>
          </a:p>
        </p:txBody>
      </p:sp>
      <p:sp>
        <p:nvSpPr>
          <p:cNvPr id="3" name="Content Placeholder 2"/>
          <p:cNvSpPr>
            <a:spLocks noGrp="1"/>
          </p:cNvSpPr>
          <p:nvPr>
            <p:ph idx="1"/>
          </p:nvPr>
        </p:nvSpPr>
        <p:spPr/>
        <p:txBody>
          <a:bodyPr/>
          <a:lstStyle/>
          <a:p>
            <a:r>
              <a:rPr lang="en-US" dirty="0" smtClean="0"/>
              <a:t>The other key component of responsive designs is </a:t>
            </a:r>
            <a:r>
              <a:rPr lang="en-US" b="1" dirty="0" smtClean="0"/>
              <a:t>CSS media queries. A media </a:t>
            </a:r>
            <a:r>
              <a:rPr lang="en-US" b="1" dirty="0" smtClean="0"/>
              <a:t>query </a:t>
            </a:r>
            <a:r>
              <a:rPr lang="en-US" dirty="0" smtClean="0"/>
              <a:t>is </a:t>
            </a:r>
            <a:r>
              <a:rPr lang="en-US" dirty="0" smtClean="0"/>
              <a:t>a way to apply style rules based on the medium that is displaying the file. You can</a:t>
            </a:r>
          </a:p>
          <a:p>
            <a:r>
              <a:rPr lang="en-US" dirty="0" smtClean="0"/>
              <a:t>use these queries to look at the capabilities of the device, and then define CSS rules</a:t>
            </a:r>
          </a:p>
          <a:p>
            <a:r>
              <a:rPr lang="en-US" dirty="0" smtClean="0"/>
              <a:t>to target that device</a:t>
            </a:r>
            <a:endParaRPr lang="en-US" dirty="0"/>
          </a:p>
        </p:txBody>
      </p:sp>
    </p:spTree>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The following illustrates </a:t>
            </a:r>
            <a:r>
              <a:rPr lang="en-US" dirty="0" smtClean="0"/>
              <a:t>the syntax of a typical media query. These queries </a:t>
            </a:r>
            <a:r>
              <a:rPr lang="en-US" dirty="0" smtClean="0"/>
              <a:t>are Boolean </a:t>
            </a:r>
            <a:r>
              <a:rPr lang="en-US" dirty="0" smtClean="0"/>
              <a:t>expressions and can be added to your CSS files or to the &lt;link&gt; element </a:t>
            </a:r>
            <a:r>
              <a:rPr lang="en-US" dirty="0" smtClean="0"/>
              <a:t>to conditionally </a:t>
            </a:r>
            <a:r>
              <a:rPr lang="en-US" dirty="0" smtClean="0"/>
              <a:t>use a different external CSS file based on the capabilities of the device</a:t>
            </a:r>
            <a:endParaRPr lang="en-US" dirty="0"/>
          </a:p>
        </p:txBody>
      </p:sp>
    </p:spTree>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175106" name="Picture 2"/>
          <p:cNvPicPr>
            <a:picLocks noChangeAspect="1" noChangeArrowheads="1"/>
          </p:cNvPicPr>
          <p:nvPr/>
        </p:nvPicPr>
        <p:blipFill>
          <a:blip r:embed="rId2"/>
          <a:srcRect/>
          <a:stretch>
            <a:fillRect/>
          </a:stretch>
        </p:blipFill>
        <p:spPr bwMode="auto">
          <a:xfrm>
            <a:off x="571472" y="1571612"/>
            <a:ext cx="7715304" cy="3500462"/>
          </a:xfrm>
          <a:prstGeom prst="rect">
            <a:avLst/>
          </a:prstGeom>
          <a:noFill/>
          <a:ln w="9525">
            <a:noFill/>
            <a:miter lim="800000"/>
            <a:headEnd/>
            <a:tailEnd/>
          </a:ln>
          <a:effec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5122" name="Picture 2"/>
          <p:cNvPicPr>
            <a:picLocks noChangeAspect="1" noChangeArrowheads="1"/>
          </p:cNvPicPr>
          <p:nvPr/>
        </p:nvPicPr>
        <p:blipFill>
          <a:blip r:embed="rId2"/>
          <a:srcRect/>
          <a:stretch>
            <a:fillRect/>
          </a:stretch>
        </p:blipFill>
        <p:spPr bwMode="auto">
          <a:xfrm>
            <a:off x="642910" y="1214422"/>
            <a:ext cx="7667654" cy="3429024"/>
          </a:xfrm>
          <a:prstGeom prst="rect">
            <a:avLst/>
          </a:prstGeom>
          <a:noFill/>
          <a:ln w="9525">
            <a:noFill/>
            <a:miter lim="800000"/>
            <a:headEnd/>
            <a:tailEnd/>
          </a:ln>
          <a:effectLst/>
        </p:spPr>
      </p:pic>
    </p:spTree>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176130" name="Picture 2"/>
          <p:cNvPicPr>
            <a:picLocks noChangeAspect="1" noChangeArrowheads="1"/>
          </p:cNvPicPr>
          <p:nvPr/>
        </p:nvPicPr>
        <p:blipFill>
          <a:blip r:embed="rId2"/>
          <a:srcRect/>
          <a:stretch>
            <a:fillRect/>
          </a:stretch>
        </p:blipFill>
        <p:spPr bwMode="auto">
          <a:xfrm>
            <a:off x="285721" y="214290"/>
            <a:ext cx="7062818" cy="6286544"/>
          </a:xfrm>
          <a:prstGeom prst="rect">
            <a:avLst/>
          </a:prstGeom>
          <a:noFill/>
          <a:ln w="9525">
            <a:noFill/>
            <a:miter lim="800000"/>
            <a:headEnd/>
            <a:tailEnd/>
          </a:ln>
          <a:effectLst/>
        </p:spPr>
      </p:pic>
    </p:spTree>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CSS Frameworks</a:t>
            </a:r>
            <a:endParaRPr lang="en-US" dirty="0"/>
          </a:p>
        </p:txBody>
      </p:sp>
      <p:sp>
        <p:nvSpPr>
          <p:cNvPr id="3" name="Content Placeholder 2"/>
          <p:cNvSpPr>
            <a:spLocks noGrp="1"/>
          </p:cNvSpPr>
          <p:nvPr>
            <p:ph idx="1"/>
          </p:nvPr>
        </p:nvSpPr>
        <p:spPr/>
        <p:txBody>
          <a:bodyPr/>
          <a:lstStyle/>
          <a:p>
            <a:pPr algn="just"/>
            <a:r>
              <a:rPr lang="en-US" dirty="0" smtClean="0"/>
              <a:t>A CSS framework is a </a:t>
            </a:r>
            <a:r>
              <a:rPr lang="en-US" dirty="0" err="1" smtClean="0"/>
              <a:t>precreated</a:t>
            </a:r>
            <a:r>
              <a:rPr lang="en-US" dirty="0" smtClean="0"/>
              <a:t> set of CSS classes or other software tools </a:t>
            </a:r>
            <a:r>
              <a:rPr lang="en-US" dirty="0" smtClean="0"/>
              <a:t>that make </a:t>
            </a:r>
            <a:r>
              <a:rPr lang="en-US" dirty="0" smtClean="0"/>
              <a:t>it easier to use and work with CSS. </a:t>
            </a:r>
            <a:endParaRPr lang="en-US" dirty="0" smtClean="0"/>
          </a:p>
          <a:p>
            <a:pPr algn="just"/>
            <a:r>
              <a:rPr lang="en-US" dirty="0" smtClean="0"/>
              <a:t>They </a:t>
            </a:r>
            <a:r>
              <a:rPr lang="en-US" dirty="0" smtClean="0"/>
              <a:t>are two main types of CSS </a:t>
            </a:r>
            <a:r>
              <a:rPr lang="en-US" dirty="0" smtClean="0"/>
              <a:t>framework: grid </a:t>
            </a:r>
            <a:r>
              <a:rPr lang="en-US" dirty="0" smtClean="0"/>
              <a:t>systems and CSS preprocessors</a:t>
            </a:r>
            <a:endParaRPr lang="en-US" dirty="0"/>
          </a:p>
        </p:txBody>
      </p:sp>
    </p:spTree>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Grid Layout</a:t>
            </a:r>
          </a:p>
          <a:p>
            <a:r>
              <a:rPr lang="en-US" dirty="0" smtClean="0"/>
              <a:t>The CSS Grid Layout Module offers a grid-based layout system, with rows and columns, making it easier to design web pages without having to use floats and positioning.</a:t>
            </a:r>
          </a:p>
          <a:p>
            <a:r>
              <a:rPr lang="en-US" dirty="0" smtClean="0"/>
              <a:t/>
            </a:r>
            <a:br>
              <a:rPr lang="en-US" dirty="0" smtClean="0"/>
            </a:br>
            <a:endParaRPr lang="en-US" dirty="0"/>
          </a:p>
        </p:txBody>
      </p:sp>
    </p:spTree>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92500" lnSpcReduction="10000"/>
          </a:bodyPr>
          <a:lstStyle/>
          <a:p>
            <a:pPr algn="just"/>
            <a:r>
              <a:rPr lang="en-US" dirty="0" smtClean="0"/>
              <a:t>Grid systems make it easier to create multicolumn layouts. </a:t>
            </a:r>
            <a:endParaRPr lang="en-US" dirty="0" smtClean="0"/>
          </a:p>
          <a:p>
            <a:pPr algn="just"/>
            <a:r>
              <a:rPr lang="en-US" dirty="0" smtClean="0"/>
              <a:t>There </a:t>
            </a:r>
            <a:r>
              <a:rPr lang="en-US" dirty="0" smtClean="0"/>
              <a:t>are many CSS </a:t>
            </a:r>
            <a:r>
              <a:rPr lang="en-US" dirty="0" smtClean="0"/>
              <a:t>grid systems</a:t>
            </a:r>
            <a:r>
              <a:rPr lang="en-US" dirty="0" smtClean="0"/>
              <a:t>; some of the most popular are </a:t>
            </a:r>
            <a:r>
              <a:rPr lang="en-US" dirty="0" smtClean="0"/>
              <a:t>Bootstrap (twitter.github.com/bootstrap</a:t>
            </a:r>
            <a:r>
              <a:rPr lang="en-US" dirty="0" smtClean="0"/>
              <a:t>),</a:t>
            </a:r>
          </a:p>
          <a:p>
            <a:pPr algn="just"/>
            <a:r>
              <a:rPr lang="en-US" dirty="0" smtClean="0"/>
              <a:t>Blueprint (www.blueprintcss.org), and 960 (960.gs). </a:t>
            </a:r>
            <a:endParaRPr lang="en-US" dirty="0" smtClean="0"/>
          </a:p>
          <a:p>
            <a:pPr algn="just"/>
            <a:r>
              <a:rPr lang="en-US" dirty="0" smtClean="0"/>
              <a:t>Most </a:t>
            </a:r>
            <a:r>
              <a:rPr lang="en-US" dirty="0" smtClean="0"/>
              <a:t>provide somewhat </a:t>
            </a:r>
            <a:r>
              <a:rPr lang="en-US" dirty="0" smtClean="0"/>
              <a:t>similar capabilities</a:t>
            </a:r>
            <a:r>
              <a:rPr lang="en-US" dirty="0" smtClean="0"/>
              <a:t>. The most important of these capabilities is a grid system</a:t>
            </a:r>
            <a:endParaRPr lang="en-US" dirty="0"/>
          </a:p>
        </p:txBody>
      </p:sp>
    </p:spTree>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Rectangle 3"/>
          <p:cNvSpPr/>
          <p:nvPr/>
        </p:nvSpPr>
        <p:spPr>
          <a:xfrm>
            <a:off x="2286000" y="474345"/>
            <a:ext cx="4572000" cy="5909310"/>
          </a:xfrm>
          <a:prstGeom prst="rect">
            <a:avLst/>
          </a:prstGeom>
        </p:spPr>
        <p:txBody>
          <a:bodyPr>
            <a:spAutoFit/>
          </a:bodyPr>
          <a:lstStyle/>
          <a:p>
            <a:r>
              <a:rPr lang="en-US" b="1" dirty="0" smtClean="0"/>
              <a:t>&lt;!DOCTYPE html&gt;</a:t>
            </a:r>
          </a:p>
          <a:p>
            <a:r>
              <a:rPr lang="en-US" b="1" dirty="0" smtClean="0"/>
              <a:t>&lt;html&gt;</a:t>
            </a:r>
          </a:p>
          <a:p>
            <a:r>
              <a:rPr lang="en-US" b="1" dirty="0" smtClean="0"/>
              <a:t>&lt;head&gt;</a:t>
            </a:r>
          </a:p>
          <a:p>
            <a:r>
              <a:rPr lang="en-US" b="1" dirty="0" smtClean="0"/>
              <a:t>&lt;style&gt;</a:t>
            </a:r>
          </a:p>
          <a:p>
            <a:r>
              <a:rPr lang="en-US" b="1" dirty="0" smtClean="0"/>
              <a:t>.item1 { grid-area: header; }</a:t>
            </a:r>
          </a:p>
          <a:p>
            <a:r>
              <a:rPr lang="en-US" b="1" dirty="0" smtClean="0"/>
              <a:t>.item2 { grid-area: menu; }</a:t>
            </a:r>
          </a:p>
          <a:p>
            <a:r>
              <a:rPr lang="en-US" b="1" dirty="0" smtClean="0"/>
              <a:t>.item3 { grid-area: main; }</a:t>
            </a:r>
          </a:p>
          <a:p>
            <a:r>
              <a:rPr lang="en-US" b="1" dirty="0" smtClean="0"/>
              <a:t>.item4 { grid-area: right; }</a:t>
            </a:r>
          </a:p>
          <a:p>
            <a:r>
              <a:rPr lang="en-US" b="1" dirty="0" smtClean="0"/>
              <a:t>.item5 { grid-area: footer; }</a:t>
            </a:r>
          </a:p>
          <a:p>
            <a:endParaRPr lang="en-US" b="1" dirty="0" smtClean="0"/>
          </a:p>
          <a:p>
            <a:r>
              <a:rPr lang="en-US" b="1" dirty="0" smtClean="0"/>
              <a:t>.grid-container {</a:t>
            </a:r>
          </a:p>
          <a:p>
            <a:r>
              <a:rPr lang="en-US" b="1" dirty="0" smtClean="0"/>
              <a:t>  display: grid;</a:t>
            </a:r>
          </a:p>
          <a:p>
            <a:r>
              <a:rPr lang="en-US" b="1" dirty="0" smtClean="0"/>
              <a:t>  grid-template-areas:</a:t>
            </a:r>
          </a:p>
          <a:p>
            <a:r>
              <a:rPr lang="en-US" b="1" dirty="0" smtClean="0"/>
              <a:t>    'header </a:t>
            </a:r>
            <a:r>
              <a:rPr lang="en-US" b="1" dirty="0" err="1" smtClean="0"/>
              <a:t>header</a:t>
            </a:r>
            <a:r>
              <a:rPr lang="en-US" b="1" dirty="0" smtClean="0"/>
              <a:t> </a:t>
            </a:r>
            <a:r>
              <a:rPr lang="en-US" b="1" dirty="0" err="1" smtClean="0"/>
              <a:t>header</a:t>
            </a:r>
            <a:r>
              <a:rPr lang="en-US" b="1" dirty="0" smtClean="0"/>
              <a:t> </a:t>
            </a:r>
            <a:r>
              <a:rPr lang="en-US" b="1" dirty="0" err="1" smtClean="0"/>
              <a:t>header</a:t>
            </a:r>
            <a:r>
              <a:rPr lang="en-US" b="1" dirty="0" smtClean="0"/>
              <a:t> </a:t>
            </a:r>
            <a:r>
              <a:rPr lang="en-US" b="1" dirty="0" err="1" smtClean="0"/>
              <a:t>header</a:t>
            </a:r>
            <a:r>
              <a:rPr lang="en-US" b="1" dirty="0" smtClean="0"/>
              <a:t> </a:t>
            </a:r>
            <a:r>
              <a:rPr lang="en-US" b="1" dirty="0" err="1" smtClean="0"/>
              <a:t>header</a:t>
            </a:r>
            <a:r>
              <a:rPr lang="en-US" b="1" dirty="0" smtClean="0"/>
              <a:t>'</a:t>
            </a:r>
          </a:p>
          <a:p>
            <a:r>
              <a:rPr lang="en-US" b="1" dirty="0" smtClean="0"/>
              <a:t>    'menu main </a:t>
            </a:r>
            <a:r>
              <a:rPr lang="en-US" b="1" dirty="0" err="1" smtClean="0"/>
              <a:t>main</a:t>
            </a:r>
            <a:r>
              <a:rPr lang="en-US" b="1" dirty="0" smtClean="0"/>
              <a:t> </a:t>
            </a:r>
            <a:r>
              <a:rPr lang="en-US" b="1" dirty="0" err="1" smtClean="0"/>
              <a:t>main</a:t>
            </a:r>
            <a:r>
              <a:rPr lang="en-US" b="1" dirty="0" smtClean="0"/>
              <a:t> right </a:t>
            </a:r>
            <a:r>
              <a:rPr lang="en-US" b="1" dirty="0" err="1" smtClean="0"/>
              <a:t>right</a:t>
            </a:r>
            <a:r>
              <a:rPr lang="en-US" b="1" dirty="0" smtClean="0"/>
              <a:t>'</a:t>
            </a:r>
          </a:p>
          <a:p>
            <a:r>
              <a:rPr lang="en-US" b="1" dirty="0" smtClean="0"/>
              <a:t>    'menu footer </a:t>
            </a:r>
            <a:r>
              <a:rPr lang="en-US" b="1" dirty="0" err="1" smtClean="0"/>
              <a:t>footer</a:t>
            </a:r>
            <a:r>
              <a:rPr lang="en-US" b="1" dirty="0" smtClean="0"/>
              <a:t> </a:t>
            </a:r>
            <a:r>
              <a:rPr lang="en-US" b="1" dirty="0" err="1" smtClean="0"/>
              <a:t>footer</a:t>
            </a:r>
            <a:r>
              <a:rPr lang="en-US" b="1" dirty="0" smtClean="0"/>
              <a:t> </a:t>
            </a:r>
            <a:r>
              <a:rPr lang="en-US" b="1" dirty="0" err="1" smtClean="0"/>
              <a:t>footer</a:t>
            </a:r>
            <a:r>
              <a:rPr lang="en-US" b="1" dirty="0" smtClean="0"/>
              <a:t> </a:t>
            </a:r>
            <a:r>
              <a:rPr lang="en-US" b="1" dirty="0" err="1" smtClean="0"/>
              <a:t>footer</a:t>
            </a:r>
            <a:r>
              <a:rPr lang="en-US" b="1" dirty="0" smtClean="0"/>
              <a:t>';</a:t>
            </a:r>
          </a:p>
          <a:p>
            <a:r>
              <a:rPr lang="en-US" b="1" dirty="0" smtClean="0"/>
              <a:t>  gap: 10px;</a:t>
            </a:r>
          </a:p>
          <a:p>
            <a:r>
              <a:rPr lang="en-US" b="1" dirty="0" smtClean="0"/>
              <a:t>  background-color: #2196F3;</a:t>
            </a:r>
          </a:p>
          <a:p>
            <a:r>
              <a:rPr lang="en-US" b="1" dirty="0" smtClean="0"/>
              <a:t>  padding: 10px;</a:t>
            </a:r>
          </a:p>
          <a:p>
            <a:r>
              <a:rPr lang="en-US" b="1" dirty="0" smtClean="0"/>
              <a:t>}</a:t>
            </a:r>
            <a:endParaRPr lang="en-US" b="1" dirty="0"/>
          </a:p>
        </p:txBody>
      </p:sp>
    </p:spTree>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Rectangle 3"/>
          <p:cNvSpPr/>
          <p:nvPr/>
        </p:nvSpPr>
        <p:spPr>
          <a:xfrm>
            <a:off x="714348" y="-79653"/>
            <a:ext cx="6143652" cy="6740307"/>
          </a:xfrm>
          <a:prstGeom prst="rect">
            <a:avLst/>
          </a:prstGeom>
        </p:spPr>
        <p:txBody>
          <a:bodyPr wrap="square">
            <a:spAutoFit/>
          </a:bodyPr>
          <a:lstStyle/>
          <a:p>
            <a:r>
              <a:rPr lang="en-US" b="1" dirty="0" smtClean="0"/>
              <a:t>.grid-container &gt; div {</a:t>
            </a:r>
          </a:p>
          <a:p>
            <a:r>
              <a:rPr lang="en-US" b="1" dirty="0" smtClean="0"/>
              <a:t>  background-color: </a:t>
            </a:r>
            <a:r>
              <a:rPr lang="en-US" b="1" dirty="0" err="1" smtClean="0"/>
              <a:t>rgba</a:t>
            </a:r>
            <a:r>
              <a:rPr lang="en-US" b="1" dirty="0" smtClean="0"/>
              <a:t>(255, 255, 255, 0.8);</a:t>
            </a:r>
          </a:p>
          <a:p>
            <a:r>
              <a:rPr lang="en-US" b="1" dirty="0" smtClean="0"/>
              <a:t>  text-align: center;</a:t>
            </a:r>
          </a:p>
          <a:p>
            <a:r>
              <a:rPr lang="en-US" b="1" dirty="0" smtClean="0"/>
              <a:t>  padding: 20px 0;</a:t>
            </a:r>
          </a:p>
          <a:p>
            <a:r>
              <a:rPr lang="en-US" b="1" dirty="0" smtClean="0"/>
              <a:t>  font-size: 30px;</a:t>
            </a:r>
          </a:p>
          <a:p>
            <a:r>
              <a:rPr lang="en-US" b="1" dirty="0" smtClean="0"/>
              <a:t>}</a:t>
            </a:r>
          </a:p>
          <a:p>
            <a:r>
              <a:rPr lang="en-US" b="1" dirty="0" smtClean="0"/>
              <a:t>&lt;/style&gt;</a:t>
            </a:r>
          </a:p>
          <a:p>
            <a:r>
              <a:rPr lang="en-US" b="1" dirty="0" smtClean="0"/>
              <a:t>&lt;/head&gt;</a:t>
            </a:r>
          </a:p>
          <a:p>
            <a:r>
              <a:rPr lang="en-US" b="1" dirty="0" smtClean="0"/>
              <a:t>&lt;body&gt;</a:t>
            </a:r>
          </a:p>
          <a:p>
            <a:endParaRPr lang="en-US" b="1" dirty="0" smtClean="0"/>
          </a:p>
          <a:p>
            <a:r>
              <a:rPr lang="en-US" b="1" dirty="0" smtClean="0"/>
              <a:t>&lt;h1&gt;Grid Layout&lt;/h1&gt;</a:t>
            </a:r>
          </a:p>
          <a:p>
            <a:endParaRPr lang="en-US" b="1" dirty="0" smtClean="0"/>
          </a:p>
          <a:p>
            <a:r>
              <a:rPr lang="en-US" b="1" dirty="0" smtClean="0"/>
              <a:t>&lt;p&gt;This grid layout contains six columns and three rows:&lt;/p&gt;</a:t>
            </a:r>
          </a:p>
          <a:p>
            <a:endParaRPr lang="en-US" b="1" dirty="0" smtClean="0"/>
          </a:p>
          <a:p>
            <a:r>
              <a:rPr lang="en-US" b="1" dirty="0" smtClean="0"/>
              <a:t>&lt;div class="grid-container"&gt;</a:t>
            </a:r>
          </a:p>
          <a:p>
            <a:r>
              <a:rPr lang="en-US" b="1" dirty="0" smtClean="0"/>
              <a:t>  &lt;div class="item1"&gt;Header&lt;/div&gt;</a:t>
            </a:r>
          </a:p>
          <a:p>
            <a:r>
              <a:rPr lang="en-US" b="1" dirty="0" smtClean="0"/>
              <a:t>  &lt;div class="item2"&gt;Menu&lt;/div&gt;</a:t>
            </a:r>
          </a:p>
          <a:p>
            <a:r>
              <a:rPr lang="en-US" b="1" dirty="0" smtClean="0"/>
              <a:t>  &lt;div class="item3"&gt;Main&lt;/div&gt;  </a:t>
            </a:r>
          </a:p>
          <a:p>
            <a:r>
              <a:rPr lang="en-US" b="1" dirty="0" smtClean="0"/>
              <a:t>  &lt;div class="item4"&gt;Right&lt;/div&gt;</a:t>
            </a:r>
          </a:p>
          <a:p>
            <a:r>
              <a:rPr lang="en-US" b="1" dirty="0" smtClean="0"/>
              <a:t>  &lt;div class="item5"&gt;Footer&lt;/div&gt;</a:t>
            </a:r>
          </a:p>
          <a:p>
            <a:r>
              <a:rPr lang="en-US" b="1" dirty="0" smtClean="0"/>
              <a:t>&lt;/div&gt;</a:t>
            </a:r>
          </a:p>
          <a:p>
            <a:endParaRPr lang="en-US" b="1" dirty="0" smtClean="0"/>
          </a:p>
          <a:p>
            <a:r>
              <a:rPr lang="en-US" b="1" dirty="0" smtClean="0"/>
              <a:t>&lt;/body&gt;</a:t>
            </a:r>
          </a:p>
          <a:p>
            <a:r>
              <a:rPr lang="en-US" b="1" dirty="0" smtClean="0"/>
              <a:t>&lt;/html&gt;</a:t>
            </a:r>
            <a:endParaRPr lang="en-US" b="1" dirty="0"/>
          </a:p>
        </p:txBody>
      </p:sp>
    </p:spTree>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77154" name="Picture 2"/>
          <p:cNvPicPr>
            <a:picLocks noChangeAspect="1" noChangeArrowheads="1"/>
          </p:cNvPicPr>
          <p:nvPr/>
        </p:nvPicPr>
        <p:blipFill>
          <a:blip r:embed="rId2"/>
          <a:srcRect/>
          <a:stretch>
            <a:fillRect/>
          </a:stretch>
        </p:blipFill>
        <p:spPr bwMode="auto">
          <a:xfrm>
            <a:off x="285720" y="1562100"/>
            <a:ext cx="8072494" cy="4510106"/>
          </a:xfrm>
          <a:prstGeom prst="rect">
            <a:avLst/>
          </a:prstGeom>
          <a:noFill/>
          <a:ln w="9525">
            <a:noFill/>
            <a:miter lim="800000"/>
            <a:headEnd/>
            <a:tailEnd/>
          </a:ln>
          <a:effectLst/>
        </p:spPr>
      </p:pic>
    </p:spTree>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78178" name="Picture 2"/>
          <p:cNvPicPr>
            <a:picLocks noChangeAspect="1" noChangeArrowheads="1"/>
          </p:cNvPicPr>
          <p:nvPr/>
        </p:nvPicPr>
        <p:blipFill>
          <a:blip r:embed="rId2"/>
          <a:srcRect/>
          <a:stretch>
            <a:fillRect/>
          </a:stretch>
        </p:blipFill>
        <p:spPr bwMode="auto">
          <a:xfrm>
            <a:off x="0" y="642918"/>
            <a:ext cx="8215337" cy="5643602"/>
          </a:xfrm>
          <a:prstGeom prst="rect">
            <a:avLst/>
          </a:prstGeom>
          <a:noFill/>
          <a:ln w="9525">
            <a:noFill/>
            <a:miter lim="800000"/>
            <a:headEnd/>
            <a:tailEnd/>
          </a:ln>
          <a:effectLst/>
        </p:spPr>
      </p:pic>
    </p:spTree>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79202" name="Picture 2"/>
          <p:cNvPicPr>
            <a:picLocks noChangeAspect="1" noChangeArrowheads="1"/>
          </p:cNvPicPr>
          <p:nvPr/>
        </p:nvPicPr>
        <p:blipFill>
          <a:blip r:embed="rId2"/>
          <a:srcRect/>
          <a:stretch>
            <a:fillRect/>
          </a:stretch>
        </p:blipFill>
        <p:spPr bwMode="auto">
          <a:xfrm>
            <a:off x="0" y="454068"/>
            <a:ext cx="8358214" cy="5761014"/>
          </a:xfrm>
          <a:prstGeom prst="rect">
            <a:avLst/>
          </a:prstGeom>
          <a:noFill/>
          <a:ln w="9525">
            <a:noFill/>
            <a:miter lim="800000"/>
            <a:headEnd/>
            <a:tailEnd/>
          </a:ln>
          <a:effectLst/>
        </p:spPr>
      </p:pic>
    </p:spTree>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80226" name="Picture 2"/>
          <p:cNvPicPr>
            <a:picLocks noChangeAspect="1" noChangeArrowheads="1"/>
          </p:cNvPicPr>
          <p:nvPr/>
        </p:nvPicPr>
        <p:blipFill>
          <a:blip r:embed="rId2"/>
          <a:srcRect/>
          <a:stretch>
            <a:fillRect/>
          </a:stretch>
        </p:blipFill>
        <p:spPr bwMode="auto">
          <a:xfrm>
            <a:off x="0" y="1000108"/>
            <a:ext cx="8715404" cy="5124450"/>
          </a:xfrm>
          <a:prstGeom prst="rect">
            <a:avLst/>
          </a:prstGeom>
          <a:noFill/>
          <a:ln w="9525">
            <a:noFill/>
            <a:miter lim="800000"/>
            <a:headEnd/>
            <a:tailEnd/>
          </a:ln>
          <a:effec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6146" name="Picture 2"/>
          <p:cNvPicPr>
            <a:picLocks noChangeAspect="1" noChangeArrowheads="1"/>
          </p:cNvPicPr>
          <p:nvPr/>
        </p:nvPicPr>
        <p:blipFill>
          <a:blip r:embed="rId2"/>
          <a:srcRect/>
          <a:stretch>
            <a:fillRect/>
          </a:stretch>
        </p:blipFill>
        <p:spPr bwMode="auto">
          <a:xfrm>
            <a:off x="0" y="214290"/>
            <a:ext cx="9144000" cy="6286544"/>
          </a:xfrm>
          <a:prstGeom prst="rect">
            <a:avLst/>
          </a:prstGeom>
          <a:noFill/>
          <a:ln w="9525">
            <a:noFill/>
            <a:miter lim="800000"/>
            <a:headEnd/>
            <a:tailEnd/>
          </a:ln>
          <a:effectLst/>
        </p:spPr>
      </p:pic>
    </p:spTree>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CSS Preprocessors</a:t>
            </a:r>
            <a:endParaRPr lang="en-US" dirty="0"/>
          </a:p>
        </p:txBody>
      </p:sp>
      <p:sp>
        <p:nvSpPr>
          <p:cNvPr id="3" name="Content Placeholder 2"/>
          <p:cNvSpPr>
            <a:spLocks noGrp="1"/>
          </p:cNvSpPr>
          <p:nvPr>
            <p:ph idx="1"/>
          </p:nvPr>
        </p:nvSpPr>
        <p:spPr/>
        <p:txBody>
          <a:bodyPr>
            <a:normAutofit fontScale="92500" lnSpcReduction="10000"/>
          </a:bodyPr>
          <a:lstStyle/>
          <a:p>
            <a:pPr algn="just"/>
            <a:r>
              <a:rPr lang="en-US" dirty="0" smtClean="0"/>
              <a:t>CSS preprocessors are tools that allow the developer to write CSS that takes </a:t>
            </a:r>
            <a:r>
              <a:rPr lang="en-US" dirty="0" smtClean="0"/>
              <a:t>advantage of </a:t>
            </a:r>
            <a:r>
              <a:rPr lang="en-US" dirty="0" smtClean="0"/>
              <a:t>programming ideas such as variables, inheritance, calculations, and functions.</a:t>
            </a:r>
          </a:p>
          <a:p>
            <a:pPr algn="just"/>
            <a:r>
              <a:rPr lang="en-US" dirty="0" smtClean="0"/>
              <a:t>A CSS preprocessor is a tool that takes code written in some type of </a:t>
            </a:r>
            <a:r>
              <a:rPr lang="en-US" dirty="0" smtClean="0"/>
              <a:t>preprocessed language </a:t>
            </a:r>
            <a:r>
              <a:rPr lang="en-US" dirty="0" smtClean="0"/>
              <a:t>and then converts that code into normal </a:t>
            </a:r>
            <a:r>
              <a:rPr lang="en-US" dirty="0" smtClean="0"/>
              <a:t>CSS</a:t>
            </a:r>
          </a:p>
          <a:p>
            <a:r>
              <a:rPr lang="en-US" dirty="0" smtClean="0"/>
              <a:t>The advantage of a CSS preprocessor is that it can provide additional </a:t>
            </a:r>
            <a:r>
              <a:rPr lang="en-US" dirty="0" smtClean="0"/>
              <a:t>functionalities that </a:t>
            </a:r>
            <a:r>
              <a:rPr lang="en-US" dirty="0" smtClean="0"/>
              <a:t>are not available in CSS</a:t>
            </a:r>
            <a:endParaRPr lang="en-US" dirty="0"/>
          </a:p>
        </p:txBody>
      </p:sp>
    </p:spTree>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Units</a:t>
            </a:r>
            <a:endParaRPr lang="en-US" dirty="0"/>
          </a:p>
        </p:txBody>
      </p:sp>
      <p:sp>
        <p:nvSpPr>
          <p:cNvPr id="3" name="Content Placeholder 2"/>
          <p:cNvSpPr>
            <a:spLocks noGrp="1"/>
          </p:cNvSpPr>
          <p:nvPr>
            <p:ph idx="1"/>
          </p:nvPr>
        </p:nvSpPr>
        <p:spPr/>
        <p:txBody>
          <a:bodyPr/>
          <a:lstStyle/>
          <a:p>
            <a:pPr>
              <a:buNone/>
            </a:pPr>
            <a:r>
              <a:rPr lang="en-US" dirty="0" smtClean="0"/>
              <a:t>CSS Units</a:t>
            </a:r>
          </a:p>
          <a:p>
            <a:r>
              <a:rPr lang="en-US" dirty="0" smtClean="0"/>
              <a:t>CSS has several different units for expressing a length.</a:t>
            </a:r>
          </a:p>
          <a:p>
            <a:r>
              <a:rPr lang="en-US" dirty="0" smtClean="0"/>
              <a:t>Many CSS properties take "length" values, such as width, margin, padding, font-size, etc.</a:t>
            </a:r>
          </a:p>
          <a:p>
            <a:r>
              <a:rPr lang="en-US" b="1" dirty="0" smtClean="0"/>
              <a:t>Length</a:t>
            </a:r>
            <a:r>
              <a:rPr lang="en-US" dirty="0" smtClean="0"/>
              <a:t> is a number followed by a length unit, such as 10px, 2em, etc.</a:t>
            </a:r>
          </a:p>
          <a:p>
            <a:endParaRPr lang="en-US"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Units</a:t>
            </a:r>
            <a:endParaRPr lang="en-IN" dirty="0"/>
          </a:p>
        </p:txBody>
      </p:sp>
      <p:sp>
        <p:nvSpPr>
          <p:cNvPr id="3" name="Content Placeholder 2"/>
          <p:cNvSpPr>
            <a:spLocks noGrp="1"/>
          </p:cNvSpPr>
          <p:nvPr>
            <p:ph idx="1"/>
          </p:nvPr>
        </p:nvSpPr>
        <p:spPr/>
        <p:txBody>
          <a:bodyPr/>
          <a:lstStyle/>
          <a:p>
            <a:r>
              <a:rPr lang="en-IN" dirty="0" smtClean="0"/>
              <a:t>There </a:t>
            </a:r>
            <a:r>
              <a:rPr lang="en-IN" dirty="0"/>
              <a:t>are </a:t>
            </a:r>
            <a:r>
              <a:rPr lang="en-IN" dirty="0" smtClean="0"/>
              <a:t>multiple ways </a:t>
            </a:r>
            <a:r>
              <a:rPr lang="en-IN" dirty="0"/>
              <a:t>of specifying a unit of </a:t>
            </a:r>
            <a:r>
              <a:rPr lang="en-IN" dirty="0" smtClean="0"/>
              <a:t>measurement</a:t>
            </a:r>
          </a:p>
          <a:p>
            <a:r>
              <a:rPr lang="en-IN" b="1" dirty="0" smtClean="0"/>
              <a:t>Relative units</a:t>
            </a:r>
            <a:r>
              <a:rPr lang="en-IN" dirty="0"/>
              <a:t>, in that they are based on the value of something else, such as the size of </a:t>
            </a:r>
            <a:r>
              <a:rPr lang="en-IN" dirty="0" smtClean="0"/>
              <a:t>a</a:t>
            </a:r>
          </a:p>
          <a:p>
            <a:pPr>
              <a:buNone/>
            </a:pPr>
            <a:r>
              <a:rPr lang="en-IN" dirty="0" smtClean="0"/>
              <a:t>    parent element</a:t>
            </a:r>
          </a:p>
          <a:p>
            <a:r>
              <a:rPr lang="en-IN" b="1" dirty="0" smtClean="0"/>
              <a:t>Absolute </a:t>
            </a:r>
            <a:r>
              <a:rPr lang="en-IN" b="1" dirty="0"/>
              <a:t>units, </a:t>
            </a:r>
            <a:r>
              <a:rPr lang="en-IN" dirty="0"/>
              <a:t>in that they have a real-world size. </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lnSpcReduction="10000"/>
          </a:bodyPr>
          <a:lstStyle/>
          <a:p>
            <a:r>
              <a:rPr lang="en-US" b="1" dirty="0" smtClean="0"/>
              <a:t>Note:</a:t>
            </a:r>
            <a:r>
              <a:rPr lang="en-US" dirty="0" smtClean="0"/>
              <a:t> A whitespace cannot appear between the number and the unit. However, if the value is 0, the unit can be omitted.</a:t>
            </a:r>
          </a:p>
          <a:p>
            <a:r>
              <a:rPr lang="en-US" dirty="0" smtClean="0"/>
              <a:t>For some CSS properties, negative lengths are allowed.</a:t>
            </a:r>
          </a:p>
          <a:p>
            <a:r>
              <a:rPr lang="en-US" dirty="0" smtClean="0"/>
              <a:t>There are two types of length units: </a:t>
            </a:r>
            <a:r>
              <a:rPr lang="en-US" b="1" dirty="0" smtClean="0"/>
              <a:t>absolute </a:t>
            </a:r>
            <a:r>
              <a:rPr lang="en-US" dirty="0" smtClean="0"/>
              <a:t>and </a:t>
            </a:r>
            <a:r>
              <a:rPr lang="en-US" b="1" dirty="0" smtClean="0"/>
              <a:t>relative</a:t>
            </a:r>
            <a:r>
              <a:rPr lang="en-US" dirty="0" smtClean="0"/>
              <a:t>.</a:t>
            </a:r>
          </a:p>
          <a:p>
            <a:r>
              <a:rPr lang="en-US" dirty="0" smtClean="0"/>
              <a:t/>
            </a:r>
            <a:br>
              <a:rPr lang="en-US" dirty="0" smtClean="0"/>
            </a:br>
            <a:endParaRPr lang="en-US"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lnSpcReduction="10000"/>
          </a:bodyPr>
          <a:lstStyle/>
          <a:p>
            <a:pPr>
              <a:buNone/>
            </a:pPr>
            <a:r>
              <a:rPr lang="en-US" b="1" dirty="0" smtClean="0"/>
              <a:t>Absolute Lengths</a:t>
            </a:r>
          </a:p>
          <a:p>
            <a:r>
              <a:rPr lang="en-US" dirty="0" smtClean="0"/>
              <a:t>The absolute length units are fixed and a length expressed in any of these will appear as exactly that size.</a:t>
            </a:r>
          </a:p>
          <a:p>
            <a:r>
              <a:rPr lang="en-US" dirty="0" smtClean="0"/>
              <a:t>Absolute length units are not recommended for use on screen, because screen sizes vary so much. However, they can be used if the output medium is known, such as for print layout.</a:t>
            </a:r>
          </a:p>
          <a:p>
            <a:endParaRPr lang="en-US"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05474" name="Picture 2"/>
          <p:cNvPicPr>
            <a:picLocks noChangeAspect="1" noChangeArrowheads="1"/>
          </p:cNvPicPr>
          <p:nvPr/>
        </p:nvPicPr>
        <p:blipFill>
          <a:blip r:embed="rId2"/>
          <a:srcRect/>
          <a:stretch>
            <a:fillRect/>
          </a:stretch>
        </p:blipFill>
        <p:spPr bwMode="auto">
          <a:xfrm>
            <a:off x="428596" y="428604"/>
            <a:ext cx="8511183" cy="4243407"/>
          </a:xfrm>
          <a:prstGeom prst="rect">
            <a:avLst/>
          </a:prstGeom>
          <a:noFill/>
          <a:ln w="9525">
            <a:noFill/>
            <a:miter lim="800000"/>
            <a:headEnd/>
            <a:tailEnd/>
          </a:ln>
          <a:effectLst/>
        </p:spPr>
      </p:pic>
      <p:pic>
        <p:nvPicPr>
          <p:cNvPr id="105475" name="Picture 3"/>
          <p:cNvPicPr>
            <a:picLocks noChangeAspect="1" noChangeArrowheads="1"/>
          </p:cNvPicPr>
          <p:nvPr/>
        </p:nvPicPr>
        <p:blipFill>
          <a:blip r:embed="rId3"/>
          <a:srcRect/>
          <a:stretch>
            <a:fillRect/>
          </a:stretch>
        </p:blipFill>
        <p:spPr bwMode="auto">
          <a:xfrm>
            <a:off x="495300" y="5214950"/>
            <a:ext cx="8648700" cy="1357322"/>
          </a:xfrm>
          <a:prstGeom prst="rect">
            <a:avLst/>
          </a:prstGeom>
          <a:noFill/>
          <a:ln w="9525">
            <a:noFill/>
            <a:miter lim="800000"/>
            <a:headEnd/>
            <a:tailEnd/>
          </a:ln>
          <a:effec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a:buNone/>
            </a:pPr>
            <a:r>
              <a:rPr lang="en-US" b="1" dirty="0" smtClean="0"/>
              <a:t>Relative Lengths</a:t>
            </a:r>
          </a:p>
          <a:p>
            <a:r>
              <a:rPr lang="en-US" dirty="0" smtClean="0"/>
              <a:t>Relative length units specify a length relative to another length property. Relative length units scale better between different rendering mediums.</a:t>
            </a:r>
          </a:p>
          <a:p>
            <a:endParaRPr lang="en-US"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06498" name="Picture 2"/>
          <p:cNvPicPr>
            <a:picLocks noChangeAspect="1" noChangeArrowheads="1"/>
          </p:cNvPicPr>
          <p:nvPr/>
        </p:nvPicPr>
        <p:blipFill>
          <a:blip r:embed="rId2"/>
          <a:srcRect/>
          <a:stretch>
            <a:fillRect/>
          </a:stretch>
        </p:blipFill>
        <p:spPr bwMode="auto">
          <a:xfrm>
            <a:off x="-43628" y="571480"/>
            <a:ext cx="9044784" cy="5828257"/>
          </a:xfrm>
          <a:prstGeom prst="rect">
            <a:avLst/>
          </a:prstGeom>
          <a:noFill/>
          <a:ln w="9525">
            <a:noFill/>
            <a:miter lim="800000"/>
            <a:headEnd/>
            <a:tailEnd/>
          </a:ln>
          <a:effec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IN" sz="3200" dirty="0" smtClean="0"/>
              <a:t>Presentation </a:t>
            </a:r>
            <a:r>
              <a:rPr lang="en-IN" sz="3200" dirty="0"/>
              <a:t>task is best performed </a:t>
            </a:r>
            <a:r>
              <a:rPr lang="en-IN" sz="3200" dirty="0" smtClean="0"/>
              <a:t>using </a:t>
            </a:r>
            <a:r>
              <a:rPr lang="en-IN" sz="3200" b="1" dirty="0" smtClean="0"/>
              <a:t>Cascading </a:t>
            </a:r>
            <a:r>
              <a:rPr lang="en-IN" sz="3200" b="1" dirty="0"/>
              <a:t>Style Sheets (CSS)</a:t>
            </a:r>
            <a:endParaRPr lang="en-IN" sz="3200" dirty="0"/>
          </a:p>
        </p:txBody>
      </p:sp>
      <p:sp>
        <p:nvSpPr>
          <p:cNvPr id="3" name="Content Placeholder 2"/>
          <p:cNvSpPr>
            <a:spLocks noGrp="1"/>
          </p:cNvSpPr>
          <p:nvPr>
            <p:ph idx="1"/>
          </p:nvPr>
        </p:nvSpPr>
        <p:spPr/>
        <p:txBody>
          <a:bodyPr>
            <a:normAutofit lnSpcReduction="10000"/>
          </a:bodyPr>
          <a:lstStyle/>
          <a:p>
            <a:pPr algn="just"/>
            <a:r>
              <a:rPr lang="en-IN" dirty="0"/>
              <a:t>CSS is used to </a:t>
            </a:r>
            <a:r>
              <a:rPr lang="en-IN" dirty="0" smtClean="0"/>
              <a:t>define the </a:t>
            </a:r>
            <a:r>
              <a:rPr lang="en-IN" b="1" dirty="0"/>
              <a:t>presentation of HTML documents. </a:t>
            </a:r>
            <a:endParaRPr lang="en-IN" b="1" dirty="0" smtClean="0"/>
          </a:p>
          <a:p>
            <a:pPr algn="just"/>
            <a:r>
              <a:rPr lang="en-IN" dirty="0" smtClean="0"/>
              <a:t>With </a:t>
            </a:r>
            <a:r>
              <a:rPr lang="en-IN" dirty="0"/>
              <a:t>CSS, we can assign font </a:t>
            </a:r>
            <a:r>
              <a:rPr lang="en-IN" dirty="0" smtClean="0"/>
              <a:t>properties, </a:t>
            </a:r>
            <a:r>
              <a:rPr lang="en-IN" dirty="0" err="1" smtClean="0"/>
              <a:t>colors</a:t>
            </a:r>
            <a:r>
              <a:rPr lang="en-IN" dirty="0"/>
              <a:t>, sizes, borders, background images, and even position elements on the </a:t>
            </a:r>
            <a:r>
              <a:rPr lang="en-IN" dirty="0" smtClean="0"/>
              <a:t>page</a:t>
            </a:r>
          </a:p>
          <a:p>
            <a:r>
              <a:rPr lang="en-US" dirty="0" smtClean="0"/>
              <a:t>CSS is the language we use to style an HTML document.</a:t>
            </a:r>
          </a:p>
          <a:p>
            <a:r>
              <a:rPr lang="en-US" dirty="0" smtClean="0"/>
              <a:t>CSS describes how HTML elements should be displayed.</a:t>
            </a:r>
          </a:p>
          <a:p>
            <a:pPr algn="just"/>
            <a:endParaRPr lang="en-IN"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Rectangle 3"/>
          <p:cNvSpPr/>
          <p:nvPr/>
        </p:nvSpPr>
        <p:spPr>
          <a:xfrm>
            <a:off x="500034" y="197346"/>
            <a:ext cx="6357966" cy="6463308"/>
          </a:xfrm>
          <a:prstGeom prst="rect">
            <a:avLst/>
          </a:prstGeom>
        </p:spPr>
        <p:txBody>
          <a:bodyPr wrap="square">
            <a:spAutoFit/>
          </a:bodyPr>
          <a:lstStyle/>
          <a:p>
            <a:r>
              <a:rPr lang="en-US" b="1" dirty="0" smtClean="0"/>
              <a:t>&lt;!DOCTYPE html&gt;</a:t>
            </a:r>
          </a:p>
          <a:p>
            <a:r>
              <a:rPr lang="en-US" b="1" dirty="0" smtClean="0"/>
              <a:t>&lt;html&gt;</a:t>
            </a:r>
          </a:p>
          <a:p>
            <a:r>
              <a:rPr lang="en-US" b="1" dirty="0" smtClean="0"/>
              <a:t>&lt;head&gt;</a:t>
            </a:r>
          </a:p>
          <a:p>
            <a:r>
              <a:rPr lang="en-US" b="1" dirty="0" smtClean="0"/>
              <a:t>&lt;style&gt;</a:t>
            </a:r>
          </a:p>
          <a:p>
            <a:r>
              <a:rPr lang="en-US" b="1" dirty="0" smtClean="0"/>
              <a:t>h1 {</a:t>
            </a:r>
          </a:p>
          <a:p>
            <a:r>
              <a:rPr lang="en-US" b="1" dirty="0" smtClean="0"/>
              <a:t>  font-size: 60px;</a:t>
            </a:r>
          </a:p>
          <a:p>
            <a:r>
              <a:rPr lang="en-US" b="1" dirty="0" smtClean="0"/>
              <a:t>}</a:t>
            </a:r>
          </a:p>
          <a:p>
            <a:endParaRPr lang="en-US" b="1" dirty="0" smtClean="0"/>
          </a:p>
          <a:p>
            <a:r>
              <a:rPr lang="en-US" b="1" dirty="0" smtClean="0"/>
              <a:t>p {</a:t>
            </a:r>
          </a:p>
          <a:p>
            <a:r>
              <a:rPr lang="en-US" b="1" dirty="0" smtClean="0"/>
              <a:t>  font-size: 25px;</a:t>
            </a:r>
          </a:p>
          <a:p>
            <a:r>
              <a:rPr lang="en-US" b="1" dirty="0" smtClean="0"/>
              <a:t>  line-height: 50px;</a:t>
            </a:r>
          </a:p>
          <a:p>
            <a:r>
              <a:rPr lang="en-US" b="1" dirty="0" smtClean="0"/>
              <a:t>}</a:t>
            </a:r>
          </a:p>
          <a:p>
            <a:r>
              <a:rPr lang="en-US" b="1" dirty="0" smtClean="0"/>
              <a:t>&lt;/style&gt;</a:t>
            </a:r>
          </a:p>
          <a:p>
            <a:r>
              <a:rPr lang="en-US" b="1" dirty="0" smtClean="0"/>
              <a:t>&lt;/head&gt;</a:t>
            </a:r>
          </a:p>
          <a:p>
            <a:r>
              <a:rPr lang="en-US" b="1" dirty="0" smtClean="0"/>
              <a:t>&lt;body&gt;</a:t>
            </a:r>
          </a:p>
          <a:p>
            <a:endParaRPr lang="en-US" b="1" dirty="0" smtClean="0"/>
          </a:p>
          <a:p>
            <a:r>
              <a:rPr lang="en-US" b="1" dirty="0" smtClean="0"/>
              <a:t>&lt;h1&gt;This is heading 1&lt;/h1&gt;</a:t>
            </a:r>
          </a:p>
          <a:p>
            <a:r>
              <a:rPr lang="en-US" b="1" dirty="0" smtClean="0"/>
              <a:t>&lt;h2&gt;This is heading 2&lt;/h2&gt;</a:t>
            </a:r>
          </a:p>
          <a:p>
            <a:r>
              <a:rPr lang="en-US" b="1" dirty="0" smtClean="0"/>
              <a:t>&lt;p&gt;This is a paragraph.&lt;/p&gt;</a:t>
            </a:r>
          </a:p>
          <a:p>
            <a:r>
              <a:rPr lang="en-US" b="1" dirty="0" smtClean="0"/>
              <a:t>&lt;p&gt;This is another paragraph.&lt;/p&gt;</a:t>
            </a:r>
          </a:p>
          <a:p>
            <a:endParaRPr lang="en-US" b="1" dirty="0" smtClean="0"/>
          </a:p>
          <a:p>
            <a:r>
              <a:rPr lang="en-US" b="1" dirty="0" smtClean="0"/>
              <a:t>&lt;/body&gt;</a:t>
            </a:r>
          </a:p>
          <a:p>
            <a:r>
              <a:rPr lang="en-US" b="1" dirty="0" smtClean="0"/>
              <a:t>&lt;/html&gt;</a:t>
            </a:r>
            <a:endParaRPr lang="en-US" b="1" dirty="0"/>
          </a:p>
        </p:txBody>
      </p:sp>
      <p:pic>
        <p:nvPicPr>
          <p:cNvPr id="104450" name="Picture 2"/>
          <p:cNvPicPr>
            <a:picLocks noChangeAspect="1" noChangeArrowheads="1"/>
          </p:cNvPicPr>
          <p:nvPr/>
        </p:nvPicPr>
        <p:blipFill>
          <a:blip r:embed="rId2"/>
          <a:srcRect/>
          <a:stretch>
            <a:fillRect/>
          </a:stretch>
        </p:blipFill>
        <p:spPr bwMode="auto">
          <a:xfrm>
            <a:off x="4214810" y="2714620"/>
            <a:ext cx="4657725" cy="3067050"/>
          </a:xfrm>
          <a:prstGeom prst="rect">
            <a:avLst/>
          </a:prstGeom>
          <a:noFill/>
          <a:ln w="9525">
            <a:noFill/>
            <a:miter lim="800000"/>
            <a:headEnd/>
            <a:tailEnd/>
          </a:ln>
          <a:effec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dirty="0"/>
          </a:p>
        </p:txBody>
      </p:sp>
      <p:pic>
        <p:nvPicPr>
          <p:cNvPr id="7170" name="Picture 2"/>
          <p:cNvPicPr>
            <a:picLocks noChangeAspect="1" noChangeArrowheads="1"/>
          </p:cNvPicPr>
          <p:nvPr/>
        </p:nvPicPr>
        <p:blipFill>
          <a:blip r:embed="rId2"/>
          <a:srcRect/>
          <a:stretch>
            <a:fillRect/>
          </a:stretch>
        </p:blipFill>
        <p:spPr bwMode="auto">
          <a:xfrm>
            <a:off x="357159" y="714356"/>
            <a:ext cx="8786842" cy="4648223"/>
          </a:xfrm>
          <a:prstGeom prst="rect">
            <a:avLst/>
          </a:prstGeom>
          <a:noFill/>
          <a:ln w="9525">
            <a:noFill/>
            <a:miter lim="800000"/>
            <a:headEnd/>
            <a:tailEnd/>
          </a:ln>
          <a:effectLst/>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8194" name="Picture 2"/>
          <p:cNvPicPr>
            <a:picLocks noChangeAspect="1" noChangeArrowheads="1"/>
          </p:cNvPicPr>
          <p:nvPr/>
        </p:nvPicPr>
        <p:blipFill>
          <a:blip r:embed="rId2"/>
          <a:srcRect/>
          <a:stretch>
            <a:fillRect/>
          </a:stretch>
        </p:blipFill>
        <p:spPr bwMode="auto">
          <a:xfrm>
            <a:off x="71406" y="857232"/>
            <a:ext cx="9072593" cy="5643602"/>
          </a:xfrm>
          <a:prstGeom prst="rect">
            <a:avLst/>
          </a:prstGeom>
          <a:noFill/>
          <a:ln w="9525">
            <a:noFill/>
            <a:miter lim="800000"/>
            <a:headEnd/>
            <a:tailEnd/>
          </a:ln>
          <a:effectLst/>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9218" name="Picture 2"/>
          <p:cNvPicPr>
            <a:picLocks noChangeAspect="1" noChangeArrowheads="1"/>
          </p:cNvPicPr>
          <p:nvPr/>
        </p:nvPicPr>
        <p:blipFill>
          <a:blip r:embed="rId2"/>
          <a:srcRect/>
          <a:stretch>
            <a:fillRect/>
          </a:stretch>
        </p:blipFill>
        <p:spPr bwMode="auto">
          <a:xfrm>
            <a:off x="357158" y="2071678"/>
            <a:ext cx="8546531" cy="3214710"/>
          </a:xfrm>
          <a:prstGeom prst="rect">
            <a:avLst/>
          </a:prstGeom>
          <a:noFill/>
          <a:ln w="9525">
            <a:noFill/>
            <a:miter lim="800000"/>
            <a:headEnd/>
            <a:tailEnd/>
          </a:ln>
          <a:effectLst/>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Location of styles</a:t>
            </a:r>
            <a:endParaRPr lang="en-IN" dirty="0"/>
          </a:p>
        </p:txBody>
      </p:sp>
      <p:sp>
        <p:nvSpPr>
          <p:cNvPr id="3" name="Content Placeholder 2"/>
          <p:cNvSpPr>
            <a:spLocks noGrp="1"/>
          </p:cNvSpPr>
          <p:nvPr>
            <p:ph idx="1"/>
          </p:nvPr>
        </p:nvSpPr>
        <p:spPr/>
        <p:txBody>
          <a:bodyPr/>
          <a:lstStyle/>
          <a:p>
            <a:r>
              <a:rPr lang="en-US" dirty="0" smtClean="0"/>
              <a:t>Inline style </a:t>
            </a:r>
          </a:p>
          <a:p>
            <a:r>
              <a:rPr lang="en-US" dirty="0" smtClean="0"/>
              <a:t>Embedded style(Internal style)</a:t>
            </a:r>
          </a:p>
          <a:p>
            <a:r>
              <a:rPr lang="en-US" dirty="0" smtClean="0"/>
              <a:t>External style</a:t>
            </a:r>
            <a:endParaRPr lang="en-IN"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Inline styles</a:t>
            </a:r>
            <a:endParaRPr lang="en-IN" dirty="0"/>
          </a:p>
        </p:txBody>
      </p:sp>
      <p:sp>
        <p:nvSpPr>
          <p:cNvPr id="3" name="Content Placeholder 2"/>
          <p:cNvSpPr>
            <a:spLocks noGrp="1"/>
          </p:cNvSpPr>
          <p:nvPr>
            <p:ph idx="1"/>
          </p:nvPr>
        </p:nvSpPr>
        <p:spPr/>
        <p:txBody>
          <a:bodyPr>
            <a:normAutofit fontScale="92500" lnSpcReduction="20000"/>
          </a:bodyPr>
          <a:lstStyle/>
          <a:p>
            <a:pPr algn="just"/>
            <a:r>
              <a:rPr lang="en-IN" dirty="0"/>
              <a:t>Inline styles are style rules placed within an HTML element via the style </a:t>
            </a:r>
            <a:r>
              <a:rPr lang="en-IN" dirty="0" smtClean="0"/>
              <a:t>attribute</a:t>
            </a:r>
          </a:p>
          <a:p>
            <a:pPr algn="just"/>
            <a:r>
              <a:rPr lang="en-IN" dirty="0"/>
              <a:t>An inline style only affects the element it is defined </a:t>
            </a:r>
            <a:r>
              <a:rPr lang="en-IN" dirty="0" smtClean="0"/>
              <a:t>within and </a:t>
            </a:r>
            <a:r>
              <a:rPr lang="en-IN" dirty="0"/>
              <a:t>overrides any other style definitions for properties used in the inline </a:t>
            </a:r>
            <a:r>
              <a:rPr lang="en-IN" dirty="0" smtClean="0"/>
              <a:t>style</a:t>
            </a:r>
          </a:p>
          <a:p>
            <a:pPr algn="just"/>
            <a:r>
              <a:rPr lang="en-IN" dirty="0"/>
              <a:t>Notice that a selector is not necessary with </a:t>
            </a:r>
            <a:r>
              <a:rPr lang="en-IN" dirty="0" smtClean="0"/>
              <a:t>inline styles </a:t>
            </a:r>
            <a:r>
              <a:rPr lang="en-IN" dirty="0"/>
              <a:t>and that semicolons are only required for separating multiple </a:t>
            </a:r>
            <a:r>
              <a:rPr lang="en-IN" dirty="0" smtClean="0"/>
              <a:t>rules</a:t>
            </a:r>
          </a:p>
          <a:p>
            <a:r>
              <a:rPr lang="en-IN" dirty="0"/>
              <a:t>Using inline styles is generally discouraged since they increase </a:t>
            </a:r>
            <a:r>
              <a:rPr lang="en-IN" dirty="0" smtClean="0"/>
              <a:t>bandwidth and </a:t>
            </a:r>
            <a:r>
              <a:rPr lang="en-IN" dirty="0"/>
              <a:t>decrease maintainability</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An inline style may be used to apply a unique style for a single element.</a:t>
            </a:r>
          </a:p>
          <a:p>
            <a:r>
              <a:rPr lang="en-US" dirty="0" smtClean="0"/>
              <a:t>To use inline styles, add the style attribute to the relevant element. The style attribute can contain any CSS property.</a:t>
            </a:r>
          </a:p>
          <a:p>
            <a:endParaRPr lang="en-US"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Rectangle 3"/>
          <p:cNvSpPr/>
          <p:nvPr/>
        </p:nvSpPr>
        <p:spPr>
          <a:xfrm>
            <a:off x="285720" y="1000108"/>
            <a:ext cx="4572000" cy="4524315"/>
          </a:xfrm>
          <a:prstGeom prst="rect">
            <a:avLst/>
          </a:prstGeom>
        </p:spPr>
        <p:txBody>
          <a:bodyPr>
            <a:spAutoFit/>
          </a:bodyPr>
          <a:lstStyle/>
          <a:p>
            <a:r>
              <a:rPr lang="en-US" sz="2400" b="1" dirty="0" smtClean="0"/>
              <a:t>&lt;!DOCTYPE html&gt;</a:t>
            </a:r>
          </a:p>
          <a:p>
            <a:r>
              <a:rPr lang="en-US" sz="2400" b="1" dirty="0" smtClean="0"/>
              <a:t>&lt;html&gt;</a:t>
            </a:r>
          </a:p>
          <a:p>
            <a:r>
              <a:rPr lang="en-US" sz="2400" b="1" dirty="0" smtClean="0"/>
              <a:t>&lt;body&gt;</a:t>
            </a:r>
          </a:p>
          <a:p>
            <a:endParaRPr lang="en-US" sz="2400" b="1" dirty="0" smtClean="0"/>
          </a:p>
          <a:p>
            <a:r>
              <a:rPr lang="en-US" sz="2400" b="1" dirty="0" smtClean="0"/>
              <a:t>&lt;h1 style="</a:t>
            </a:r>
            <a:r>
              <a:rPr lang="en-US" sz="2400" b="1" dirty="0" err="1" smtClean="0"/>
              <a:t>color:blue;text-align:center</a:t>
            </a:r>
            <a:r>
              <a:rPr lang="en-US" sz="2400" b="1" dirty="0" smtClean="0"/>
              <a:t>;"&gt;This is a heading&lt;/h1&gt;</a:t>
            </a:r>
          </a:p>
          <a:p>
            <a:r>
              <a:rPr lang="en-US" sz="2400" b="1" dirty="0" smtClean="0"/>
              <a:t>&lt;p style="</a:t>
            </a:r>
            <a:r>
              <a:rPr lang="en-US" sz="2400" b="1" dirty="0" err="1" smtClean="0"/>
              <a:t>color:red</a:t>
            </a:r>
            <a:r>
              <a:rPr lang="en-US" sz="2400" b="1" dirty="0" smtClean="0"/>
              <a:t>;"&gt;This is a paragraph.&lt;/p&gt;</a:t>
            </a:r>
          </a:p>
          <a:p>
            <a:endParaRPr lang="en-US" sz="2400" b="1" dirty="0" smtClean="0"/>
          </a:p>
          <a:p>
            <a:r>
              <a:rPr lang="en-US" sz="2400" b="1" dirty="0" smtClean="0"/>
              <a:t>&lt;/body&gt;</a:t>
            </a:r>
          </a:p>
          <a:p>
            <a:r>
              <a:rPr lang="en-US" sz="2400" b="1" dirty="0" smtClean="0"/>
              <a:t>&lt;/html&gt;</a:t>
            </a:r>
            <a:endParaRPr lang="en-US" sz="2400" b="1" dirty="0"/>
          </a:p>
        </p:txBody>
      </p:sp>
      <p:pic>
        <p:nvPicPr>
          <p:cNvPr id="96258" name="Picture 2"/>
          <p:cNvPicPr>
            <a:picLocks noChangeAspect="1" noChangeArrowheads="1"/>
          </p:cNvPicPr>
          <p:nvPr/>
        </p:nvPicPr>
        <p:blipFill>
          <a:blip r:embed="rId2"/>
          <a:srcRect/>
          <a:stretch>
            <a:fillRect/>
          </a:stretch>
        </p:blipFill>
        <p:spPr bwMode="auto">
          <a:xfrm>
            <a:off x="3808534" y="4500570"/>
            <a:ext cx="5116390" cy="1766889"/>
          </a:xfrm>
          <a:prstGeom prst="rect">
            <a:avLst/>
          </a:prstGeom>
          <a:noFill/>
          <a:ln w="9525">
            <a:noFill/>
            <a:miter lim="800000"/>
            <a:headEnd/>
            <a:tailEnd/>
          </a:ln>
          <a:effectLst/>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dirty="0"/>
          </a:p>
        </p:txBody>
      </p:sp>
      <p:pic>
        <p:nvPicPr>
          <p:cNvPr id="10242" name="Picture 2"/>
          <p:cNvPicPr>
            <a:picLocks noChangeAspect="1" noChangeArrowheads="1"/>
          </p:cNvPicPr>
          <p:nvPr/>
        </p:nvPicPr>
        <p:blipFill>
          <a:blip r:embed="rId2"/>
          <a:srcRect/>
          <a:stretch>
            <a:fillRect/>
          </a:stretch>
        </p:blipFill>
        <p:spPr bwMode="auto">
          <a:xfrm>
            <a:off x="500034" y="1643050"/>
            <a:ext cx="8062344" cy="2495563"/>
          </a:xfrm>
          <a:prstGeom prst="rect">
            <a:avLst/>
          </a:prstGeom>
          <a:noFill/>
          <a:ln w="9525">
            <a:noFill/>
            <a:miter lim="800000"/>
            <a:headEnd/>
            <a:tailEnd/>
          </a:ln>
          <a:effectLst/>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Embedded style sheets</a:t>
            </a:r>
            <a:endParaRPr lang="en-IN" dirty="0"/>
          </a:p>
        </p:txBody>
      </p:sp>
      <p:sp>
        <p:nvSpPr>
          <p:cNvPr id="3" name="Content Placeholder 2"/>
          <p:cNvSpPr>
            <a:spLocks noGrp="1"/>
          </p:cNvSpPr>
          <p:nvPr>
            <p:ph idx="1"/>
          </p:nvPr>
        </p:nvSpPr>
        <p:spPr/>
        <p:txBody>
          <a:bodyPr/>
          <a:lstStyle/>
          <a:p>
            <a:r>
              <a:rPr lang="en-IN" b="1" dirty="0"/>
              <a:t>Embedded style sheets (also called internal styles) </a:t>
            </a:r>
            <a:r>
              <a:rPr lang="en-IN" dirty="0"/>
              <a:t>are style rules placed within </a:t>
            </a:r>
            <a:r>
              <a:rPr lang="en-IN" dirty="0" smtClean="0"/>
              <a:t>the &lt;style</a:t>
            </a:r>
            <a:r>
              <a:rPr lang="en-IN" dirty="0"/>
              <a:t>&gt; element (inside the &lt;head&gt; element of an HTML document</a:t>
            </a:r>
            <a:r>
              <a:rPr lang="en-IN" dirty="0" smtClean="0"/>
              <a:t>)</a:t>
            </a:r>
          </a:p>
          <a:p>
            <a:r>
              <a:rPr lang="en-US" dirty="0" smtClean="0"/>
              <a:t>An internal style sheet may be used if one single HTML page has a unique style.</a:t>
            </a:r>
          </a:p>
          <a:p>
            <a:r>
              <a:rPr lang="en-US" dirty="0" smtClean="0"/>
              <a:t>The internal style is defined inside the &lt;style&gt; element, inside the head section.</a:t>
            </a:r>
          </a:p>
          <a:p>
            <a:endParaRPr lang="en-IN"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b="1" dirty="0"/>
              <a:t>Benefits of CSS</a:t>
            </a:r>
            <a:br>
              <a:rPr lang="en-IN" b="1" dirty="0"/>
            </a:br>
            <a:endParaRPr lang="en-IN" dirty="0"/>
          </a:p>
        </p:txBody>
      </p:sp>
      <p:sp>
        <p:nvSpPr>
          <p:cNvPr id="3" name="Content Placeholder 2"/>
          <p:cNvSpPr>
            <a:spLocks noGrp="1"/>
          </p:cNvSpPr>
          <p:nvPr>
            <p:ph idx="1"/>
          </p:nvPr>
        </p:nvSpPr>
        <p:spPr/>
        <p:txBody>
          <a:bodyPr>
            <a:normAutofit fontScale="70000" lnSpcReduction="20000"/>
          </a:bodyPr>
          <a:lstStyle/>
          <a:p>
            <a:pPr algn="just"/>
            <a:r>
              <a:rPr lang="en-IN" b="1" dirty="0"/>
              <a:t>Improved control over formatting. </a:t>
            </a:r>
            <a:endParaRPr lang="en-IN" b="1" dirty="0" smtClean="0"/>
          </a:p>
          <a:p>
            <a:pPr algn="just">
              <a:buNone/>
            </a:pPr>
            <a:r>
              <a:rPr lang="en-IN" dirty="0" smtClean="0"/>
              <a:t>      The </a:t>
            </a:r>
            <a:r>
              <a:rPr lang="en-IN" dirty="0"/>
              <a:t>degree of formatting control in CSS </a:t>
            </a:r>
            <a:r>
              <a:rPr lang="en-IN" dirty="0" smtClean="0"/>
              <a:t>is significantly </a:t>
            </a:r>
            <a:r>
              <a:rPr lang="en-IN" dirty="0"/>
              <a:t>better than that provided in HTML. CSS gives web </a:t>
            </a:r>
            <a:r>
              <a:rPr lang="en-IN" dirty="0" smtClean="0"/>
              <a:t>authors fine-grained </a:t>
            </a:r>
            <a:r>
              <a:rPr lang="en-IN" dirty="0"/>
              <a:t>control over the appearance of their web content.</a:t>
            </a:r>
          </a:p>
          <a:p>
            <a:pPr algn="just"/>
            <a:r>
              <a:rPr lang="en-IN" dirty="0"/>
              <a:t>■ </a:t>
            </a:r>
            <a:r>
              <a:rPr lang="en-IN" b="1" dirty="0"/>
              <a:t>Improved site maintainability. </a:t>
            </a:r>
            <a:endParaRPr lang="en-IN" b="1" dirty="0" smtClean="0"/>
          </a:p>
          <a:p>
            <a:pPr algn="just">
              <a:buNone/>
            </a:pPr>
            <a:r>
              <a:rPr lang="en-IN" b="1" dirty="0"/>
              <a:t> </a:t>
            </a:r>
            <a:r>
              <a:rPr lang="en-IN" b="1" dirty="0" smtClean="0"/>
              <a:t>     </a:t>
            </a:r>
            <a:r>
              <a:rPr lang="en-IN" dirty="0" smtClean="0"/>
              <a:t>Websites </a:t>
            </a:r>
            <a:r>
              <a:rPr lang="en-IN" dirty="0"/>
              <a:t>become significantly more </a:t>
            </a:r>
            <a:r>
              <a:rPr lang="en-IN" dirty="0" smtClean="0"/>
              <a:t>maintainable because </a:t>
            </a:r>
            <a:r>
              <a:rPr lang="en-IN" dirty="0"/>
              <a:t>all formatting can be centralized into one CSS file, or a small handful </a:t>
            </a:r>
            <a:r>
              <a:rPr lang="en-IN" dirty="0" smtClean="0"/>
              <a:t>of them</a:t>
            </a:r>
            <a:r>
              <a:rPr lang="en-IN" dirty="0"/>
              <a:t>. This allows you to make site-wide visual modifications by changing </a:t>
            </a:r>
            <a:r>
              <a:rPr lang="en-IN" dirty="0" smtClean="0"/>
              <a:t>a single </a:t>
            </a:r>
            <a:r>
              <a:rPr lang="en-IN" dirty="0"/>
              <a:t>file.</a:t>
            </a:r>
          </a:p>
          <a:p>
            <a:pPr algn="just"/>
            <a:r>
              <a:rPr lang="en-IN" dirty="0"/>
              <a:t>■ </a:t>
            </a:r>
            <a:r>
              <a:rPr lang="en-IN" b="1" dirty="0"/>
              <a:t>Improved accessibility</a:t>
            </a:r>
            <a:r>
              <a:rPr lang="en-IN" dirty="0"/>
              <a:t>. </a:t>
            </a:r>
            <a:endParaRPr lang="en-IN" dirty="0" smtClean="0"/>
          </a:p>
          <a:p>
            <a:pPr algn="just">
              <a:buNone/>
            </a:pPr>
            <a:r>
              <a:rPr lang="en-IN" dirty="0"/>
              <a:t> </a:t>
            </a:r>
            <a:r>
              <a:rPr lang="en-IN" dirty="0" smtClean="0"/>
              <a:t>     CSS-driven </a:t>
            </a:r>
            <a:r>
              <a:rPr lang="en-IN" dirty="0"/>
              <a:t>sites are more accessible. By </a:t>
            </a:r>
            <a:r>
              <a:rPr lang="en-IN" dirty="0" smtClean="0"/>
              <a:t>keeping presentation </a:t>
            </a:r>
            <a:r>
              <a:rPr lang="en-IN" dirty="0"/>
              <a:t>out of the HTML, screen readers and other accessibility </a:t>
            </a:r>
            <a:r>
              <a:rPr lang="en-IN" dirty="0" smtClean="0"/>
              <a:t>tools work </a:t>
            </a:r>
            <a:r>
              <a:rPr lang="en-IN" dirty="0"/>
              <a:t>better, thereby providing a significantly enriched experience for </a:t>
            </a:r>
            <a:r>
              <a:rPr lang="en-IN" dirty="0" smtClean="0"/>
              <a:t>those reliant </a:t>
            </a:r>
            <a:r>
              <a:rPr lang="en-IN" dirty="0"/>
              <a:t>on accessibility tools.</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sp>
        <p:nvSpPr>
          <p:cNvPr id="4" name="Rectangle 3"/>
          <p:cNvSpPr/>
          <p:nvPr/>
        </p:nvSpPr>
        <p:spPr>
          <a:xfrm>
            <a:off x="214282" y="571480"/>
            <a:ext cx="4572000" cy="5909310"/>
          </a:xfrm>
          <a:prstGeom prst="rect">
            <a:avLst/>
          </a:prstGeom>
        </p:spPr>
        <p:txBody>
          <a:bodyPr>
            <a:spAutoFit/>
          </a:bodyPr>
          <a:lstStyle/>
          <a:p>
            <a:r>
              <a:rPr lang="en-US" b="1" dirty="0" smtClean="0"/>
              <a:t>&lt;!DOCTYPE html&gt;</a:t>
            </a:r>
          </a:p>
          <a:p>
            <a:r>
              <a:rPr lang="en-US" b="1" dirty="0" smtClean="0"/>
              <a:t>&lt;html&gt;</a:t>
            </a:r>
          </a:p>
          <a:p>
            <a:r>
              <a:rPr lang="en-US" b="1" dirty="0" smtClean="0"/>
              <a:t>&lt;head&gt;</a:t>
            </a:r>
          </a:p>
          <a:p>
            <a:r>
              <a:rPr lang="en-US" b="1" dirty="0" smtClean="0"/>
              <a:t>&lt;style&gt;</a:t>
            </a:r>
          </a:p>
          <a:p>
            <a:r>
              <a:rPr lang="en-US" b="1" dirty="0" smtClean="0"/>
              <a:t>body {</a:t>
            </a:r>
          </a:p>
          <a:p>
            <a:r>
              <a:rPr lang="en-US" b="1" dirty="0" smtClean="0"/>
              <a:t>  background-color: linen;</a:t>
            </a:r>
          </a:p>
          <a:p>
            <a:r>
              <a:rPr lang="en-US" b="1" dirty="0" smtClean="0"/>
              <a:t>}</a:t>
            </a:r>
          </a:p>
          <a:p>
            <a:endParaRPr lang="en-US" b="1" dirty="0" smtClean="0"/>
          </a:p>
          <a:p>
            <a:r>
              <a:rPr lang="en-US" b="1" dirty="0" smtClean="0"/>
              <a:t>h1 {</a:t>
            </a:r>
          </a:p>
          <a:p>
            <a:r>
              <a:rPr lang="en-US" b="1" dirty="0" smtClean="0"/>
              <a:t>  color: maroon;</a:t>
            </a:r>
          </a:p>
          <a:p>
            <a:r>
              <a:rPr lang="en-US" b="1" dirty="0" smtClean="0"/>
              <a:t>  margin-left: 40px;</a:t>
            </a:r>
          </a:p>
          <a:p>
            <a:r>
              <a:rPr lang="en-US" b="1" dirty="0" smtClean="0"/>
              <a:t>} </a:t>
            </a:r>
          </a:p>
          <a:p>
            <a:r>
              <a:rPr lang="en-US" b="1" dirty="0" smtClean="0"/>
              <a:t>&lt;/style&gt;</a:t>
            </a:r>
          </a:p>
          <a:p>
            <a:r>
              <a:rPr lang="en-US" b="1" dirty="0" smtClean="0"/>
              <a:t>&lt;/head&gt;</a:t>
            </a:r>
          </a:p>
          <a:p>
            <a:r>
              <a:rPr lang="en-US" b="1" dirty="0" smtClean="0"/>
              <a:t>&lt;body&gt;</a:t>
            </a:r>
          </a:p>
          <a:p>
            <a:endParaRPr lang="en-US" b="1" dirty="0" smtClean="0"/>
          </a:p>
          <a:p>
            <a:r>
              <a:rPr lang="en-US" b="1" dirty="0" smtClean="0"/>
              <a:t>&lt;h1&gt;This is a heading&lt;/h1&gt;</a:t>
            </a:r>
          </a:p>
          <a:p>
            <a:r>
              <a:rPr lang="en-US" b="1" dirty="0" smtClean="0"/>
              <a:t>&lt;p&gt;This is a paragraph.&lt;/p&gt;</a:t>
            </a:r>
          </a:p>
          <a:p>
            <a:endParaRPr lang="en-US" b="1" dirty="0" smtClean="0"/>
          </a:p>
          <a:p>
            <a:r>
              <a:rPr lang="en-US" b="1" dirty="0" smtClean="0"/>
              <a:t>&lt;/body&gt;</a:t>
            </a:r>
          </a:p>
          <a:p>
            <a:r>
              <a:rPr lang="en-US" b="1" dirty="0" smtClean="0"/>
              <a:t>&lt;/html&gt;</a:t>
            </a:r>
            <a:endParaRPr lang="en-US" b="1" dirty="0"/>
          </a:p>
        </p:txBody>
      </p:sp>
      <p:pic>
        <p:nvPicPr>
          <p:cNvPr id="95234" name="Picture 2"/>
          <p:cNvPicPr>
            <a:picLocks noChangeAspect="1" noChangeArrowheads="1"/>
          </p:cNvPicPr>
          <p:nvPr/>
        </p:nvPicPr>
        <p:blipFill>
          <a:blip r:embed="rId2"/>
          <a:srcRect/>
          <a:stretch>
            <a:fillRect/>
          </a:stretch>
        </p:blipFill>
        <p:spPr bwMode="auto">
          <a:xfrm>
            <a:off x="3357554" y="2786058"/>
            <a:ext cx="4433894" cy="1857388"/>
          </a:xfrm>
          <a:prstGeom prst="rect">
            <a:avLst/>
          </a:prstGeom>
          <a:noFill/>
          <a:ln w="9525">
            <a:noFill/>
            <a:miter lim="800000"/>
            <a:headEnd/>
            <a:tailEnd/>
          </a:ln>
          <a:effectLst/>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11266" name="Picture 2"/>
          <p:cNvPicPr>
            <a:picLocks noChangeAspect="1" noChangeArrowheads="1"/>
          </p:cNvPicPr>
          <p:nvPr/>
        </p:nvPicPr>
        <p:blipFill>
          <a:blip r:embed="rId2"/>
          <a:srcRect/>
          <a:stretch>
            <a:fillRect/>
          </a:stretch>
        </p:blipFill>
        <p:spPr bwMode="auto">
          <a:xfrm>
            <a:off x="0" y="1071546"/>
            <a:ext cx="9144000" cy="5143536"/>
          </a:xfrm>
          <a:prstGeom prst="rect">
            <a:avLst/>
          </a:prstGeom>
          <a:noFill/>
          <a:ln w="9525">
            <a:noFill/>
            <a:miter lim="800000"/>
            <a:headEnd/>
            <a:tailEnd/>
          </a:ln>
          <a:effectLst/>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External style</a:t>
            </a:r>
            <a:endParaRPr lang="en-US" dirty="0"/>
          </a:p>
        </p:txBody>
      </p:sp>
      <p:sp>
        <p:nvSpPr>
          <p:cNvPr id="3" name="Content Placeholder 2"/>
          <p:cNvSpPr>
            <a:spLocks noGrp="1"/>
          </p:cNvSpPr>
          <p:nvPr>
            <p:ph idx="1"/>
          </p:nvPr>
        </p:nvSpPr>
        <p:spPr/>
        <p:txBody>
          <a:bodyPr/>
          <a:lstStyle/>
          <a:p>
            <a:r>
              <a:rPr lang="en-US" dirty="0" smtClean="0"/>
              <a:t>With an external style sheet, you can change the look of an entire website by changing just one file!</a:t>
            </a:r>
          </a:p>
          <a:p>
            <a:r>
              <a:rPr lang="en-US" dirty="0" smtClean="0"/>
              <a:t>Each HTML page must include a reference to the external style sheet file inside the &lt;link&gt; element, inside the head section.</a:t>
            </a:r>
          </a:p>
          <a:p>
            <a:endParaRPr lang="en-US"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External style sheet</a:t>
            </a:r>
            <a:endParaRPr lang="en-IN" dirty="0"/>
          </a:p>
        </p:txBody>
      </p:sp>
      <p:sp>
        <p:nvSpPr>
          <p:cNvPr id="3" name="Content Placeholder 2"/>
          <p:cNvSpPr>
            <a:spLocks noGrp="1"/>
          </p:cNvSpPr>
          <p:nvPr>
            <p:ph idx="1"/>
          </p:nvPr>
        </p:nvSpPr>
        <p:spPr>
          <a:xfrm>
            <a:off x="0" y="1357298"/>
            <a:ext cx="9144000" cy="5286412"/>
          </a:xfrm>
        </p:spPr>
        <p:txBody>
          <a:bodyPr>
            <a:normAutofit/>
          </a:bodyPr>
          <a:lstStyle/>
          <a:p>
            <a:pPr algn="just"/>
            <a:r>
              <a:rPr lang="en-IN" dirty="0"/>
              <a:t>External style sheets are style rules placed within a external text file with the .</a:t>
            </a:r>
            <a:r>
              <a:rPr lang="en-IN" dirty="0" err="1"/>
              <a:t>css</a:t>
            </a:r>
            <a:r>
              <a:rPr lang="en-IN" dirty="0"/>
              <a:t> extension.</a:t>
            </a:r>
          </a:p>
          <a:p>
            <a:pPr algn="just"/>
            <a:r>
              <a:rPr lang="en-IN" dirty="0"/>
              <a:t>This is by far the most common place to locate style rules because it provides the </a:t>
            </a:r>
            <a:r>
              <a:rPr lang="en-IN" dirty="0" smtClean="0"/>
              <a:t>best maintainability</a:t>
            </a:r>
            <a:r>
              <a:rPr lang="en-IN" dirty="0"/>
              <a:t>. </a:t>
            </a:r>
            <a:endParaRPr lang="en-IN" dirty="0" smtClean="0"/>
          </a:p>
          <a:p>
            <a:pPr algn="just"/>
            <a:r>
              <a:rPr lang="en-IN" dirty="0" smtClean="0"/>
              <a:t>When </a:t>
            </a:r>
            <a:r>
              <a:rPr lang="en-IN" dirty="0"/>
              <a:t>you make a change to an external style sheet, all HTML </a:t>
            </a:r>
            <a:r>
              <a:rPr lang="en-IN" dirty="0" smtClean="0"/>
              <a:t>documents that </a:t>
            </a:r>
            <a:r>
              <a:rPr lang="en-IN" dirty="0"/>
              <a:t>reference that style sheet will automatically use the updated version. </a:t>
            </a:r>
            <a:endParaRPr lang="en-IN" dirty="0" smtClean="0"/>
          </a:p>
          <a:p>
            <a:pPr algn="just"/>
            <a:r>
              <a:rPr lang="en-IN" dirty="0" smtClean="0"/>
              <a:t>The </a:t>
            </a:r>
            <a:r>
              <a:rPr lang="en-IN" dirty="0"/>
              <a:t>browser </a:t>
            </a:r>
            <a:r>
              <a:rPr lang="en-IN" dirty="0" smtClean="0"/>
              <a:t>is able </a:t>
            </a:r>
            <a:r>
              <a:rPr lang="en-IN" dirty="0"/>
              <a:t>to cache the external style sheet, which can improve the performance of the site as well</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just"/>
            <a:endParaRPr lang="en-IN" sz="2400" dirty="0"/>
          </a:p>
        </p:txBody>
      </p:sp>
      <p:sp>
        <p:nvSpPr>
          <p:cNvPr id="3" name="Content Placeholder 2"/>
          <p:cNvSpPr>
            <a:spLocks noGrp="1"/>
          </p:cNvSpPr>
          <p:nvPr>
            <p:ph idx="1"/>
          </p:nvPr>
        </p:nvSpPr>
        <p:spPr/>
        <p:txBody>
          <a:bodyPr/>
          <a:lstStyle/>
          <a:p>
            <a:r>
              <a:rPr lang="en-IN" dirty="0" smtClean="0"/>
              <a:t>To reference an external style sheet, you must use a &lt;link&gt; element(within the &lt;head&gt; element. </a:t>
            </a:r>
          </a:p>
          <a:p>
            <a:r>
              <a:rPr lang="en-IN" dirty="0" smtClean="0"/>
              <a:t>You can link to several style sheets at a time; each linked style sheet will require its own &lt;link&gt; element.</a:t>
            </a:r>
            <a:endParaRPr lang="en-IN"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sp>
        <p:nvSpPr>
          <p:cNvPr id="4" name="Rectangle 3"/>
          <p:cNvSpPr/>
          <p:nvPr/>
        </p:nvSpPr>
        <p:spPr>
          <a:xfrm>
            <a:off x="500034" y="357166"/>
            <a:ext cx="6357966" cy="3416320"/>
          </a:xfrm>
          <a:prstGeom prst="rect">
            <a:avLst/>
          </a:prstGeom>
        </p:spPr>
        <p:txBody>
          <a:bodyPr wrap="square">
            <a:spAutoFit/>
          </a:bodyPr>
          <a:lstStyle/>
          <a:p>
            <a:r>
              <a:rPr lang="en-US" b="1" dirty="0" smtClean="0"/>
              <a:t>&lt;!DOCTYPE html&gt;</a:t>
            </a:r>
          </a:p>
          <a:p>
            <a:r>
              <a:rPr lang="en-US" b="1" dirty="0" smtClean="0"/>
              <a:t>&lt;html&gt;</a:t>
            </a:r>
          </a:p>
          <a:p>
            <a:r>
              <a:rPr lang="en-US" b="1" dirty="0" smtClean="0"/>
              <a:t>&lt;head&gt;</a:t>
            </a:r>
          </a:p>
          <a:p>
            <a:r>
              <a:rPr lang="en-US" b="1" dirty="0" smtClean="0"/>
              <a:t>&lt;link </a:t>
            </a:r>
            <a:r>
              <a:rPr lang="en-US" b="1" dirty="0" err="1" smtClean="0"/>
              <a:t>rel</a:t>
            </a:r>
            <a:r>
              <a:rPr lang="en-US" b="1" dirty="0" smtClean="0"/>
              <a:t>="</a:t>
            </a:r>
            <a:r>
              <a:rPr lang="en-US" b="1" dirty="0" err="1" smtClean="0"/>
              <a:t>stylesheet</a:t>
            </a:r>
            <a:r>
              <a:rPr lang="en-US" b="1" dirty="0" smtClean="0"/>
              <a:t>" </a:t>
            </a:r>
            <a:r>
              <a:rPr lang="en-US" b="1" dirty="0" err="1" smtClean="0"/>
              <a:t>href</a:t>
            </a:r>
            <a:r>
              <a:rPr lang="en-US" b="1" dirty="0" smtClean="0"/>
              <a:t>="mystyle.css"&gt;</a:t>
            </a:r>
          </a:p>
          <a:p>
            <a:r>
              <a:rPr lang="en-US" b="1" dirty="0" smtClean="0"/>
              <a:t>&lt;/head&gt;</a:t>
            </a:r>
          </a:p>
          <a:p>
            <a:r>
              <a:rPr lang="en-US" b="1" dirty="0" smtClean="0"/>
              <a:t>&lt;body&gt;</a:t>
            </a:r>
          </a:p>
          <a:p>
            <a:endParaRPr lang="en-US" b="1" dirty="0" smtClean="0"/>
          </a:p>
          <a:p>
            <a:r>
              <a:rPr lang="en-US" b="1" dirty="0" smtClean="0"/>
              <a:t>&lt;h1&gt;This is a heading&lt;/h1&gt;</a:t>
            </a:r>
          </a:p>
          <a:p>
            <a:r>
              <a:rPr lang="en-US" b="1" dirty="0" smtClean="0"/>
              <a:t>&lt;p&gt;This is a paragraph.&lt;/p&gt;</a:t>
            </a:r>
          </a:p>
          <a:p>
            <a:endParaRPr lang="en-US" b="1" dirty="0" smtClean="0"/>
          </a:p>
          <a:p>
            <a:r>
              <a:rPr lang="en-US" b="1" dirty="0" smtClean="0"/>
              <a:t>&lt;/body&gt;</a:t>
            </a:r>
          </a:p>
          <a:p>
            <a:r>
              <a:rPr lang="en-US" b="1" dirty="0" smtClean="0"/>
              <a:t>&lt;/html&gt;</a:t>
            </a:r>
            <a:endParaRPr lang="en-US" b="1" dirty="0"/>
          </a:p>
        </p:txBody>
      </p:sp>
      <p:pic>
        <p:nvPicPr>
          <p:cNvPr id="12290" name="Picture 2"/>
          <p:cNvPicPr>
            <a:picLocks noChangeAspect="1" noChangeArrowheads="1"/>
          </p:cNvPicPr>
          <p:nvPr/>
        </p:nvPicPr>
        <p:blipFill>
          <a:blip r:embed="rId2"/>
          <a:srcRect/>
          <a:stretch>
            <a:fillRect/>
          </a:stretch>
        </p:blipFill>
        <p:spPr bwMode="auto">
          <a:xfrm>
            <a:off x="4429124" y="3000372"/>
            <a:ext cx="4271971" cy="1209675"/>
          </a:xfrm>
          <a:prstGeom prst="rect">
            <a:avLst/>
          </a:prstGeom>
          <a:noFill/>
          <a:ln w="9525">
            <a:noFill/>
            <a:miter lim="800000"/>
            <a:headEnd/>
            <a:tailEnd/>
          </a:ln>
          <a:effectLst/>
        </p:spPr>
      </p:pic>
      <p:sp>
        <p:nvSpPr>
          <p:cNvPr id="12291" name="Rectangle 3"/>
          <p:cNvSpPr>
            <a:spLocks noChangeArrowheads="1"/>
          </p:cNvSpPr>
          <p:nvPr/>
        </p:nvSpPr>
        <p:spPr bwMode="auto">
          <a:xfrm>
            <a:off x="214282" y="4929198"/>
            <a:ext cx="8715436" cy="1323439"/>
          </a:xfrm>
          <a:prstGeom prst="rect">
            <a:avLst/>
          </a:prstGeom>
          <a:solidFill>
            <a:srgbClr val="FFDDDD"/>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smtClean="0">
                <a:ln>
                  <a:noFill/>
                </a:ln>
                <a:solidFill>
                  <a:srgbClr val="000000"/>
                </a:solidFill>
                <a:effectLst/>
                <a:latin typeface="Verdana" pitchFamily="34" charset="0"/>
                <a:cs typeface="Arial" pitchFamily="34" charset="0"/>
              </a:rPr>
              <a:t>Note:</a:t>
            </a:r>
            <a:r>
              <a:rPr kumimoji="0" lang="en-US" sz="2000" b="0" i="0" u="none" strike="noStrike" cap="none" normalizeH="0" baseline="0" dirty="0" smtClean="0">
                <a:ln>
                  <a:noFill/>
                </a:ln>
                <a:solidFill>
                  <a:srgbClr val="000000"/>
                </a:solidFill>
                <a:effectLst/>
                <a:latin typeface="Verdana" pitchFamily="34" charset="0"/>
                <a:cs typeface="Arial" pitchFamily="34" charset="0"/>
              </a:rPr>
              <a:t> Do not add a space between the property value and the unit:</a:t>
            </a:r>
            <a:r>
              <a:rPr kumimoji="0" lang="en-US" sz="2000" b="0" i="0" u="none" strike="noStrike" cap="none" normalizeH="0" baseline="0" dirty="0" smtClean="0">
                <a:ln>
                  <a:noFill/>
                </a:ln>
                <a:solidFill>
                  <a:schemeClr val="tx1"/>
                </a:solidFill>
                <a:effectLst/>
                <a:latin typeface="Arial" pitchFamily="34" charset="0"/>
                <a:cs typeface="Arial" pitchFamily="34" charset="0"/>
              </a:rPr>
              <a:t/>
            </a:r>
            <a:br>
              <a:rPr kumimoji="0" lang="en-US" sz="2000" b="0" i="0" u="none" strike="noStrike" cap="none" normalizeH="0" baseline="0" dirty="0" smtClean="0">
                <a:ln>
                  <a:noFill/>
                </a:ln>
                <a:solidFill>
                  <a:schemeClr val="tx1"/>
                </a:solidFill>
                <a:effectLst/>
                <a:latin typeface="Arial" pitchFamily="34" charset="0"/>
                <a:cs typeface="Arial" pitchFamily="34" charset="0"/>
              </a:rPr>
            </a:br>
            <a:r>
              <a:rPr kumimoji="0" lang="en-US" sz="2000" b="0" i="0" u="none" strike="noStrike" cap="none" normalizeH="0" baseline="0" dirty="0" smtClean="0">
                <a:ln>
                  <a:noFill/>
                </a:ln>
                <a:solidFill>
                  <a:srgbClr val="000000"/>
                </a:solidFill>
                <a:effectLst/>
                <a:latin typeface="Verdana" pitchFamily="34" charset="0"/>
                <a:cs typeface="Arial" pitchFamily="34" charset="0"/>
              </a:rPr>
              <a:t>Incorrect (space): </a:t>
            </a:r>
            <a:r>
              <a:rPr kumimoji="0" lang="en-US" sz="2000" b="0" i="0" u="none" strike="noStrike" cap="none" normalizeH="0" baseline="0" dirty="0" smtClean="0">
                <a:ln>
                  <a:noFill/>
                </a:ln>
                <a:solidFill>
                  <a:srgbClr val="DC143C"/>
                </a:solidFill>
                <a:effectLst/>
                <a:latin typeface="Consolas" pitchFamily="49" charset="0"/>
                <a:cs typeface="Consolas" pitchFamily="49" charset="0"/>
              </a:rPr>
              <a:t>margin-left: 20 </a:t>
            </a:r>
            <a:r>
              <a:rPr kumimoji="0" lang="en-US" sz="2000" b="0" i="0" u="none" strike="noStrike" cap="none" normalizeH="0" baseline="0" dirty="0" err="1" smtClean="0">
                <a:ln>
                  <a:noFill/>
                </a:ln>
                <a:solidFill>
                  <a:srgbClr val="DC143C"/>
                </a:solidFill>
                <a:effectLst/>
                <a:latin typeface="Consolas" pitchFamily="49" charset="0"/>
                <a:cs typeface="Consolas" pitchFamily="49" charset="0"/>
              </a:rPr>
              <a:t>px</a:t>
            </a:r>
            <a:r>
              <a:rPr kumimoji="0" lang="en-US" sz="2000" b="0" i="0" u="none" strike="noStrike" cap="none" normalizeH="0" baseline="0" dirty="0" smtClean="0">
                <a:ln>
                  <a:noFill/>
                </a:ln>
                <a:solidFill>
                  <a:srgbClr val="DC143C"/>
                </a:solidFill>
                <a:effectLst/>
                <a:latin typeface="Consolas" pitchFamily="49" charset="0"/>
                <a:cs typeface="Consolas" pitchFamily="49" charset="0"/>
              </a:rPr>
              <a:t>;</a:t>
            </a:r>
            <a:r>
              <a:rPr kumimoji="0" lang="en-US" sz="2000" b="0" i="0" u="none" strike="noStrike" cap="none" normalizeH="0" baseline="0" dirty="0" smtClean="0">
                <a:ln>
                  <a:noFill/>
                </a:ln>
                <a:solidFill>
                  <a:schemeClr val="tx1"/>
                </a:solidFill>
                <a:effectLst/>
                <a:latin typeface="Arial" pitchFamily="34" charset="0"/>
                <a:cs typeface="Arial" pitchFamily="34" charset="0"/>
              </a:rPr>
              <a:t/>
            </a:r>
            <a:br>
              <a:rPr kumimoji="0" lang="en-US" sz="2000" b="0" i="0" u="none" strike="noStrike" cap="none" normalizeH="0" baseline="0" dirty="0" smtClean="0">
                <a:ln>
                  <a:noFill/>
                </a:ln>
                <a:solidFill>
                  <a:schemeClr val="tx1"/>
                </a:solidFill>
                <a:effectLst/>
                <a:latin typeface="Arial" pitchFamily="34" charset="0"/>
                <a:cs typeface="Arial" pitchFamily="34" charset="0"/>
              </a:rPr>
            </a:br>
            <a:r>
              <a:rPr kumimoji="0" lang="en-US" sz="2000" b="0" i="0" u="none" strike="noStrike" cap="none" normalizeH="0" baseline="0" dirty="0" smtClean="0">
                <a:ln>
                  <a:noFill/>
                </a:ln>
                <a:solidFill>
                  <a:srgbClr val="000000"/>
                </a:solidFill>
                <a:effectLst/>
                <a:latin typeface="Verdana" pitchFamily="34" charset="0"/>
                <a:cs typeface="Arial" pitchFamily="34" charset="0"/>
              </a:rPr>
              <a:t>Correct (</a:t>
            </a:r>
            <a:r>
              <a:rPr kumimoji="0" lang="en-US" sz="2000" b="0" i="0" u="none" strike="noStrike" cap="none" normalizeH="0" baseline="0" dirty="0" err="1" smtClean="0">
                <a:ln>
                  <a:noFill/>
                </a:ln>
                <a:solidFill>
                  <a:srgbClr val="000000"/>
                </a:solidFill>
                <a:effectLst/>
                <a:latin typeface="Verdana" pitchFamily="34" charset="0"/>
                <a:cs typeface="Arial" pitchFamily="34" charset="0"/>
              </a:rPr>
              <a:t>nospace</a:t>
            </a:r>
            <a:r>
              <a:rPr kumimoji="0" lang="en-US" sz="2000" b="0" i="0" u="none" strike="noStrike" cap="none" normalizeH="0" baseline="0" dirty="0" smtClean="0">
                <a:ln>
                  <a:noFill/>
                </a:ln>
                <a:solidFill>
                  <a:srgbClr val="000000"/>
                </a:solidFill>
                <a:effectLst/>
                <a:latin typeface="Verdana" pitchFamily="34" charset="0"/>
                <a:cs typeface="Arial" pitchFamily="34" charset="0"/>
              </a:rPr>
              <a:t>): </a:t>
            </a:r>
            <a:r>
              <a:rPr kumimoji="0" lang="en-US" sz="2000" b="0" i="0" u="none" strike="noStrike" cap="none" normalizeH="0" baseline="0" dirty="0" smtClean="0">
                <a:ln>
                  <a:noFill/>
                </a:ln>
                <a:solidFill>
                  <a:srgbClr val="DC143C"/>
                </a:solidFill>
                <a:effectLst/>
                <a:latin typeface="Consolas" pitchFamily="49" charset="0"/>
                <a:cs typeface="Consolas" pitchFamily="49" charset="0"/>
              </a:rPr>
              <a:t>margin-left: 20px;</a:t>
            </a:r>
            <a:r>
              <a:rPr kumimoji="0" lang="en-US" sz="2000" b="0" i="0" u="none" strike="noStrike" cap="none" normalizeH="0" baseline="0" dirty="0" smtClean="0">
                <a:ln>
                  <a:noFill/>
                </a:ln>
                <a:solidFill>
                  <a:schemeClr val="tx1"/>
                </a:solidFill>
                <a:effectLst/>
                <a:latin typeface="Arial" pitchFamily="34" charset="0"/>
                <a:cs typeface="Arial" pitchFamily="34" charset="0"/>
              </a:rPr>
              <a:t> </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12290" name="Picture 2"/>
          <p:cNvPicPr>
            <a:picLocks noChangeAspect="1" noChangeArrowheads="1"/>
          </p:cNvPicPr>
          <p:nvPr/>
        </p:nvPicPr>
        <p:blipFill>
          <a:blip r:embed="rId2"/>
          <a:srcRect/>
          <a:stretch>
            <a:fillRect/>
          </a:stretch>
        </p:blipFill>
        <p:spPr bwMode="auto">
          <a:xfrm>
            <a:off x="428596" y="1928802"/>
            <a:ext cx="8495654" cy="3143272"/>
          </a:xfrm>
          <a:prstGeom prst="rect">
            <a:avLst/>
          </a:prstGeom>
          <a:noFill/>
          <a:ln w="9525">
            <a:noFill/>
            <a:miter lim="800000"/>
            <a:headEnd/>
            <a:tailEnd/>
          </a:ln>
          <a:effectLst/>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285720" y="1000108"/>
            <a:ext cx="8472518" cy="5043510"/>
          </a:xfrm>
        </p:spPr>
        <p:txBody>
          <a:bodyPr>
            <a:normAutofit fontScale="92500" lnSpcReduction="20000"/>
          </a:bodyPr>
          <a:lstStyle/>
          <a:p>
            <a:pPr>
              <a:buNone/>
            </a:pPr>
            <a:r>
              <a:rPr lang="en-US" sz="2800" b="1" dirty="0" smtClean="0"/>
              <a:t>Cascading Order</a:t>
            </a:r>
          </a:p>
          <a:p>
            <a:r>
              <a:rPr lang="en-US" sz="2800" dirty="0" smtClean="0"/>
              <a:t>What style will be used when there is more than one style specified for an HTML element?</a:t>
            </a:r>
          </a:p>
          <a:p>
            <a:r>
              <a:rPr lang="en-US" sz="2800" dirty="0" smtClean="0"/>
              <a:t>All the styles in a page will "cascade" into a new "virtual" style sheet by the following rules, where number one has the highest priority:</a:t>
            </a:r>
          </a:p>
          <a:p>
            <a:r>
              <a:rPr lang="en-US" sz="2800" dirty="0" smtClean="0"/>
              <a:t>Inline style (inside an HTML element)</a:t>
            </a:r>
          </a:p>
          <a:p>
            <a:r>
              <a:rPr lang="en-US" sz="2800" dirty="0" smtClean="0"/>
              <a:t>External and internal style sheets (in the head section)</a:t>
            </a:r>
          </a:p>
          <a:p>
            <a:r>
              <a:rPr lang="en-US" sz="2800" dirty="0" smtClean="0"/>
              <a:t>Browser default</a:t>
            </a:r>
          </a:p>
          <a:p>
            <a:r>
              <a:rPr lang="en-US" sz="2800" dirty="0" smtClean="0"/>
              <a:t>So, an inline style has the highest priority, and will override external and internal styles and browser defaults.</a:t>
            </a:r>
          </a:p>
          <a:p>
            <a:pPr>
              <a:buNone/>
            </a:pPr>
            <a:r>
              <a:rPr lang="en-US" sz="2800" dirty="0" smtClean="0"/>
              <a:t/>
            </a:r>
            <a:br>
              <a:rPr lang="en-US" sz="2800" dirty="0" smtClean="0"/>
            </a:br>
            <a:endParaRPr lang="en-US" sz="2800"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97282" name="Picture 2"/>
          <p:cNvPicPr>
            <a:picLocks noChangeAspect="1" noChangeArrowheads="1"/>
          </p:cNvPicPr>
          <p:nvPr/>
        </p:nvPicPr>
        <p:blipFill>
          <a:blip r:embed="rId2"/>
          <a:srcRect/>
          <a:stretch>
            <a:fillRect/>
          </a:stretch>
        </p:blipFill>
        <p:spPr bwMode="auto">
          <a:xfrm>
            <a:off x="223838" y="1143000"/>
            <a:ext cx="8696325" cy="4572000"/>
          </a:xfrm>
          <a:prstGeom prst="rect">
            <a:avLst/>
          </a:prstGeom>
          <a:noFill/>
          <a:ln w="9525">
            <a:noFill/>
            <a:miter lim="800000"/>
            <a:headEnd/>
            <a:tailEnd/>
          </a:ln>
          <a:effectLst/>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98306" name="Picture 2"/>
          <p:cNvPicPr>
            <a:picLocks noChangeAspect="1" noChangeArrowheads="1"/>
          </p:cNvPicPr>
          <p:nvPr/>
        </p:nvPicPr>
        <p:blipFill>
          <a:blip r:embed="rId2"/>
          <a:srcRect/>
          <a:stretch>
            <a:fillRect/>
          </a:stretch>
        </p:blipFill>
        <p:spPr bwMode="auto">
          <a:xfrm>
            <a:off x="428625" y="857232"/>
            <a:ext cx="8286750" cy="4929222"/>
          </a:xfrm>
          <a:prstGeom prst="rect">
            <a:avLst/>
          </a:prstGeom>
          <a:noFill/>
          <a:ln w="9525">
            <a:noFill/>
            <a:miter lim="800000"/>
            <a:headEnd/>
            <a:tailEnd/>
          </a:ln>
          <a:effec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normAutofit fontScale="85000" lnSpcReduction="10000"/>
          </a:bodyPr>
          <a:lstStyle/>
          <a:p>
            <a:pPr algn="just"/>
            <a:r>
              <a:rPr lang="en-IN" b="1" dirty="0"/>
              <a:t>Improved page download speed</a:t>
            </a:r>
            <a:r>
              <a:rPr lang="en-IN" dirty="0"/>
              <a:t>. </a:t>
            </a:r>
            <a:endParaRPr lang="en-IN" dirty="0" smtClean="0"/>
          </a:p>
          <a:p>
            <a:pPr algn="just">
              <a:buNone/>
            </a:pPr>
            <a:r>
              <a:rPr lang="en-IN" dirty="0"/>
              <a:t> </a:t>
            </a:r>
            <a:r>
              <a:rPr lang="en-IN" dirty="0" smtClean="0"/>
              <a:t>    A </a:t>
            </a:r>
            <a:r>
              <a:rPr lang="en-IN" dirty="0"/>
              <a:t>site built using a centralized set of CSS </a:t>
            </a:r>
            <a:r>
              <a:rPr lang="en-IN" dirty="0" smtClean="0"/>
              <a:t>files for </a:t>
            </a:r>
            <a:r>
              <a:rPr lang="en-IN" dirty="0"/>
              <a:t>all presentation will also be quicker to download because each </a:t>
            </a:r>
            <a:r>
              <a:rPr lang="en-IN" dirty="0" smtClean="0"/>
              <a:t>individual HTML </a:t>
            </a:r>
            <a:r>
              <a:rPr lang="en-IN" dirty="0"/>
              <a:t>file will contain less style information and </a:t>
            </a:r>
            <a:r>
              <a:rPr lang="en-IN" dirty="0" err="1"/>
              <a:t>markup</a:t>
            </a:r>
            <a:r>
              <a:rPr lang="en-IN" dirty="0"/>
              <a:t>, and thus be smaller.</a:t>
            </a:r>
          </a:p>
          <a:p>
            <a:pPr algn="just"/>
            <a:r>
              <a:rPr lang="en-IN" b="1" dirty="0" smtClean="0"/>
              <a:t>Improved </a:t>
            </a:r>
            <a:r>
              <a:rPr lang="en-IN" b="1" dirty="0"/>
              <a:t>output flexibility. </a:t>
            </a:r>
            <a:endParaRPr lang="en-IN" b="1" dirty="0" smtClean="0"/>
          </a:p>
          <a:p>
            <a:pPr algn="just">
              <a:buNone/>
            </a:pPr>
            <a:r>
              <a:rPr lang="en-IN" dirty="0" smtClean="0"/>
              <a:t>     CSS </a:t>
            </a:r>
            <a:r>
              <a:rPr lang="en-IN" dirty="0"/>
              <a:t>can be used to adopt a page for </a:t>
            </a:r>
            <a:r>
              <a:rPr lang="en-IN" dirty="0" smtClean="0"/>
              <a:t>different output </a:t>
            </a:r>
            <a:r>
              <a:rPr lang="en-IN" dirty="0"/>
              <a:t>media. This approach to CSS page design is often referred to </a:t>
            </a:r>
            <a:r>
              <a:rPr lang="en-IN" dirty="0" smtClean="0"/>
              <a:t>as </a:t>
            </a:r>
            <a:r>
              <a:rPr lang="en-IN" b="1" dirty="0" smtClean="0"/>
              <a:t>responsive </a:t>
            </a:r>
            <a:r>
              <a:rPr lang="en-IN" b="1" dirty="0"/>
              <a:t>design. </a:t>
            </a:r>
            <a:r>
              <a:rPr lang="en-IN" dirty="0"/>
              <a:t>Figure </a:t>
            </a:r>
            <a:r>
              <a:rPr lang="en-IN" dirty="0" smtClean="0"/>
              <a:t> </a:t>
            </a:r>
            <a:r>
              <a:rPr lang="en-IN" dirty="0"/>
              <a:t>illustrates a site that responds to </a:t>
            </a:r>
            <a:r>
              <a:rPr lang="en-IN" dirty="0" smtClean="0"/>
              <a:t>different browser </a:t>
            </a:r>
            <a:r>
              <a:rPr lang="en-IN" dirty="0"/>
              <a:t>and window sizes.</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99330" name="Picture 2"/>
          <p:cNvPicPr>
            <a:picLocks noChangeAspect="1" noChangeArrowheads="1"/>
          </p:cNvPicPr>
          <p:nvPr/>
        </p:nvPicPr>
        <p:blipFill>
          <a:blip r:embed="rId2"/>
          <a:srcRect/>
          <a:stretch>
            <a:fillRect/>
          </a:stretch>
        </p:blipFill>
        <p:spPr bwMode="auto">
          <a:xfrm>
            <a:off x="390525" y="1000108"/>
            <a:ext cx="8362950" cy="5429288"/>
          </a:xfrm>
          <a:prstGeom prst="rect">
            <a:avLst/>
          </a:prstGeom>
          <a:noFill/>
          <a:ln w="9525">
            <a:noFill/>
            <a:miter lim="800000"/>
            <a:headEnd/>
            <a:tailEnd/>
          </a:ln>
          <a:effectLst/>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13314" name="Picture 2"/>
          <p:cNvPicPr>
            <a:picLocks noChangeAspect="1" noChangeArrowheads="1"/>
          </p:cNvPicPr>
          <p:nvPr/>
        </p:nvPicPr>
        <p:blipFill>
          <a:blip r:embed="rId2"/>
          <a:srcRect/>
          <a:stretch>
            <a:fillRect/>
          </a:stretch>
        </p:blipFill>
        <p:spPr bwMode="auto">
          <a:xfrm>
            <a:off x="0" y="785794"/>
            <a:ext cx="9144000" cy="5500726"/>
          </a:xfrm>
          <a:prstGeom prst="rect">
            <a:avLst/>
          </a:prstGeom>
          <a:noFill/>
          <a:ln w="9525">
            <a:noFill/>
            <a:miter lim="800000"/>
            <a:headEnd/>
            <a:tailEnd/>
          </a:ln>
          <a:effectLst/>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a:buNone/>
            </a:pPr>
            <a:r>
              <a:rPr lang="en-US" dirty="0" smtClean="0"/>
              <a:t>CSS Comments</a:t>
            </a:r>
          </a:p>
          <a:p>
            <a:r>
              <a:rPr lang="en-US" dirty="0" smtClean="0"/>
              <a:t>Comments are used to explain the code, and may help when you edit the source code at a later date.</a:t>
            </a:r>
          </a:p>
          <a:p>
            <a:r>
              <a:rPr lang="en-US" dirty="0" smtClean="0"/>
              <a:t>Comments are ignored by browsers.</a:t>
            </a:r>
          </a:p>
          <a:p>
            <a:r>
              <a:rPr lang="en-US" dirty="0" smtClean="0"/>
              <a:t>A CSS comment is placed inside the &lt;style&gt; element, and starts with /* and ends with */:</a:t>
            </a:r>
            <a:endParaRPr lang="en-US" dirty="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sp>
        <p:nvSpPr>
          <p:cNvPr id="4" name="Rectangle 3"/>
          <p:cNvSpPr/>
          <p:nvPr/>
        </p:nvSpPr>
        <p:spPr>
          <a:xfrm>
            <a:off x="714348" y="474345"/>
            <a:ext cx="6143652" cy="5909310"/>
          </a:xfrm>
          <a:prstGeom prst="rect">
            <a:avLst/>
          </a:prstGeom>
        </p:spPr>
        <p:txBody>
          <a:bodyPr wrap="square">
            <a:spAutoFit/>
          </a:bodyPr>
          <a:lstStyle/>
          <a:p>
            <a:r>
              <a:rPr lang="en-US" b="1" dirty="0" smtClean="0"/>
              <a:t>&lt;!DOCTYPE html&gt;</a:t>
            </a:r>
          </a:p>
          <a:p>
            <a:r>
              <a:rPr lang="en-US" b="1" dirty="0" smtClean="0"/>
              <a:t>&lt;html&gt;</a:t>
            </a:r>
          </a:p>
          <a:p>
            <a:r>
              <a:rPr lang="en-US" b="1" dirty="0" smtClean="0"/>
              <a:t>&lt;head&gt;</a:t>
            </a:r>
          </a:p>
          <a:p>
            <a:r>
              <a:rPr lang="en-US" b="1" dirty="0" smtClean="0"/>
              <a:t>&lt;style&gt;</a:t>
            </a:r>
          </a:p>
          <a:p>
            <a:r>
              <a:rPr lang="en-US" b="1" dirty="0" smtClean="0"/>
              <a:t>p {</a:t>
            </a:r>
          </a:p>
          <a:p>
            <a:r>
              <a:rPr lang="en-US" b="1" dirty="0" smtClean="0"/>
              <a:t>  color: red; /* Set text color to red */</a:t>
            </a:r>
          </a:p>
          <a:p>
            <a:r>
              <a:rPr lang="en-US" b="1" dirty="0" smtClean="0"/>
              <a:t>}</a:t>
            </a:r>
          </a:p>
          <a:p>
            <a:r>
              <a:rPr lang="en-US" b="1" dirty="0" smtClean="0"/>
              <a:t>&lt;/style&gt;</a:t>
            </a:r>
          </a:p>
          <a:p>
            <a:r>
              <a:rPr lang="en-US" b="1" dirty="0" smtClean="0"/>
              <a:t>&lt;/head&gt;</a:t>
            </a:r>
          </a:p>
          <a:p>
            <a:r>
              <a:rPr lang="en-US" b="1" dirty="0" smtClean="0"/>
              <a:t>&lt;body&gt;</a:t>
            </a:r>
          </a:p>
          <a:p>
            <a:endParaRPr lang="en-US" b="1" dirty="0" smtClean="0"/>
          </a:p>
          <a:p>
            <a:r>
              <a:rPr lang="en-US" b="1" dirty="0" smtClean="0"/>
              <a:t>&lt;h2&gt;My Heading&lt;/h2&gt;</a:t>
            </a:r>
          </a:p>
          <a:p>
            <a:endParaRPr lang="en-US" b="1" dirty="0" smtClean="0"/>
          </a:p>
          <a:p>
            <a:r>
              <a:rPr lang="en-US" b="1" dirty="0" smtClean="0"/>
              <a:t>&lt;!-- These paragraphs will be red --&gt;</a:t>
            </a:r>
          </a:p>
          <a:p>
            <a:r>
              <a:rPr lang="en-US" b="1" dirty="0" smtClean="0"/>
              <a:t>&lt;p&gt;Hello World!&lt;/p&gt;</a:t>
            </a:r>
          </a:p>
          <a:p>
            <a:r>
              <a:rPr lang="en-US" b="1" dirty="0" smtClean="0"/>
              <a:t>&lt;p&gt;This paragraph is styled with CSS.&lt;/p&gt;</a:t>
            </a:r>
          </a:p>
          <a:p>
            <a:r>
              <a:rPr lang="en-US" b="1" dirty="0" smtClean="0"/>
              <a:t>&lt;p&gt;HTML and CSS comments are not shown in the output.&lt;/p&gt;</a:t>
            </a:r>
          </a:p>
          <a:p>
            <a:endParaRPr lang="en-US" b="1" dirty="0" smtClean="0"/>
          </a:p>
          <a:p>
            <a:r>
              <a:rPr lang="en-US" b="1" dirty="0" smtClean="0"/>
              <a:t>&lt;/body&gt;</a:t>
            </a:r>
          </a:p>
          <a:p>
            <a:r>
              <a:rPr lang="en-US" b="1" dirty="0" smtClean="0"/>
              <a:t>&lt;/html&gt;</a:t>
            </a:r>
            <a:endParaRPr lang="en-US" b="1" dirty="0"/>
          </a:p>
        </p:txBody>
      </p:sp>
      <p:pic>
        <p:nvPicPr>
          <p:cNvPr id="103426" name="Picture 2"/>
          <p:cNvPicPr>
            <a:picLocks noChangeAspect="1" noChangeArrowheads="1"/>
          </p:cNvPicPr>
          <p:nvPr/>
        </p:nvPicPr>
        <p:blipFill>
          <a:blip r:embed="rId2"/>
          <a:srcRect/>
          <a:stretch>
            <a:fillRect/>
          </a:stretch>
        </p:blipFill>
        <p:spPr bwMode="auto">
          <a:xfrm>
            <a:off x="4214810" y="2428868"/>
            <a:ext cx="4657729" cy="2071702"/>
          </a:xfrm>
          <a:prstGeom prst="rect">
            <a:avLst/>
          </a:prstGeom>
          <a:noFill/>
          <a:ln w="9525">
            <a:noFill/>
            <a:miter lim="800000"/>
            <a:headEnd/>
            <a:tailEnd/>
          </a:ln>
          <a:effectLst/>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Selectors</a:t>
            </a:r>
            <a:endParaRPr lang="en-IN" dirty="0"/>
          </a:p>
        </p:txBody>
      </p:sp>
      <p:sp>
        <p:nvSpPr>
          <p:cNvPr id="3" name="Content Placeholder 2"/>
          <p:cNvSpPr>
            <a:spLocks noGrp="1"/>
          </p:cNvSpPr>
          <p:nvPr>
            <p:ph idx="1"/>
          </p:nvPr>
        </p:nvSpPr>
        <p:spPr/>
        <p:txBody>
          <a:bodyPr/>
          <a:lstStyle/>
          <a:p>
            <a:r>
              <a:rPr lang="en-IN" dirty="0"/>
              <a:t>The </a:t>
            </a:r>
            <a:r>
              <a:rPr lang="en-IN" b="1" dirty="0"/>
              <a:t>Document Object </a:t>
            </a:r>
            <a:r>
              <a:rPr lang="en-IN" b="1" dirty="0" smtClean="0"/>
              <a:t>Model </a:t>
            </a:r>
            <a:r>
              <a:rPr lang="en-IN" dirty="0" smtClean="0"/>
              <a:t>(DOM</a:t>
            </a:r>
            <a:r>
              <a:rPr lang="en-IN" dirty="0"/>
              <a:t>) is how a browser represents an HTML page internally. </a:t>
            </a:r>
            <a:endParaRPr lang="en-IN" dirty="0" smtClean="0"/>
          </a:p>
          <a:p>
            <a:r>
              <a:rPr lang="en-IN" dirty="0" smtClean="0"/>
              <a:t>This </a:t>
            </a:r>
            <a:r>
              <a:rPr lang="en-IN" dirty="0"/>
              <a:t>DOM is </a:t>
            </a:r>
            <a:r>
              <a:rPr lang="en-IN" dirty="0" smtClean="0"/>
              <a:t>akin to </a:t>
            </a:r>
            <a:r>
              <a:rPr lang="en-IN" dirty="0"/>
              <a:t>a tree representing the overall hierarchical structure of the document</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15362" name="Picture 2"/>
          <p:cNvPicPr>
            <a:picLocks noChangeAspect="1" noChangeArrowheads="1"/>
          </p:cNvPicPr>
          <p:nvPr/>
        </p:nvPicPr>
        <p:blipFill>
          <a:blip r:embed="rId2"/>
          <a:srcRect/>
          <a:stretch>
            <a:fillRect/>
          </a:stretch>
        </p:blipFill>
        <p:spPr bwMode="auto">
          <a:xfrm>
            <a:off x="0" y="1571612"/>
            <a:ext cx="8965207" cy="3681429"/>
          </a:xfrm>
          <a:prstGeom prst="rect">
            <a:avLst/>
          </a:prstGeom>
          <a:noFill/>
          <a:ln w="9525">
            <a:noFill/>
            <a:miter lim="800000"/>
            <a:headEnd/>
            <a:tailEnd/>
          </a:ln>
          <a:effectLst/>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r>
              <a:rPr lang="en-IN" dirty="0" smtClean="0"/>
              <a:t>When </a:t>
            </a:r>
            <a:r>
              <a:rPr lang="en-IN" dirty="0"/>
              <a:t>defining CSS rules, you will need to first use a </a:t>
            </a:r>
            <a:r>
              <a:rPr lang="en-IN" dirty="0" smtClean="0"/>
              <a:t>selector to </a:t>
            </a:r>
            <a:r>
              <a:rPr lang="en-IN" dirty="0"/>
              <a:t>tell the browser which elements will be affected by the property values. </a:t>
            </a:r>
            <a:endParaRPr lang="en-IN" dirty="0" smtClean="0"/>
          </a:p>
          <a:p>
            <a:r>
              <a:rPr lang="en-IN" dirty="0" smtClean="0"/>
              <a:t>CSS selectors allow </a:t>
            </a:r>
            <a:r>
              <a:rPr lang="en-IN" dirty="0"/>
              <a:t>you to select individual or multiple HTML elements</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Element Selectors</a:t>
            </a:r>
            <a:endParaRPr lang="en-IN" dirty="0"/>
          </a:p>
        </p:txBody>
      </p:sp>
      <p:sp>
        <p:nvSpPr>
          <p:cNvPr id="3" name="Content Placeholder 2"/>
          <p:cNvSpPr>
            <a:spLocks noGrp="1"/>
          </p:cNvSpPr>
          <p:nvPr>
            <p:ph idx="1"/>
          </p:nvPr>
        </p:nvSpPr>
        <p:spPr/>
        <p:txBody>
          <a:bodyPr/>
          <a:lstStyle/>
          <a:p>
            <a:r>
              <a:rPr lang="en-IN" dirty="0"/>
              <a:t>Element selectors select all instances of a given HTML </a:t>
            </a:r>
            <a:r>
              <a:rPr lang="en-IN" dirty="0" smtClean="0"/>
              <a:t>element.</a:t>
            </a:r>
            <a:r>
              <a:rPr lang="en-US" dirty="0" smtClean="0"/>
              <a:t> The element selector selects HTML elements based on the element name.</a:t>
            </a:r>
          </a:p>
          <a:p>
            <a:r>
              <a:rPr lang="en-US" dirty="0" smtClean="0"/>
              <a:t/>
            </a:r>
            <a:br>
              <a:rPr lang="en-US" dirty="0" smtClean="0"/>
            </a:br>
            <a:endParaRPr lang="en-IN" dirty="0"/>
          </a:p>
        </p:txBody>
      </p:sp>
      <p:pic>
        <p:nvPicPr>
          <p:cNvPr id="16386" name="Picture 2"/>
          <p:cNvPicPr>
            <a:picLocks noChangeAspect="1" noChangeArrowheads="1"/>
          </p:cNvPicPr>
          <p:nvPr/>
        </p:nvPicPr>
        <p:blipFill>
          <a:blip r:embed="rId2"/>
          <a:srcRect/>
          <a:stretch>
            <a:fillRect/>
          </a:stretch>
        </p:blipFill>
        <p:spPr bwMode="auto">
          <a:xfrm>
            <a:off x="785786" y="3214686"/>
            <a:ext cx="7429552" cy="3133721"/>
          </a:xfrm>
          <a:prstGeom prst="rect">
            <a:avLst/>
          </a:prstGeom>
          <a:noFill/>
          <a:ln w="9525">
            <a:noFill/>
            <a:miter lim="800000"/>
            <a:headEnd/>
            <a:tailEnd/>
          </a:ln>
          <a:effectLst/>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sp>
        <p:nvSpPr>
          <p:cNvPr id="4" name="Rectangle 3"/>
          <p:cNvSpPr/>
          <p:nvPr/>
        </p:nvSpPr>
        <p:spPr>
          <a:xfrm>
            <a:off x="357158" y="428604"/>
            <a:ext cx="4572000" cy="5940088"/>
          </a:xfrm>
          <a:prstGeom prst="rect">
            <a:avLst/>
          </a:prstGeom>
        </p:spPr>
        <p:txBody>
          <a:bodyPr>
            <a:spAutoFit/>
          </a:bodyPr>
          <a:lstStyle/>
          <a:p>
            <a:r>
              <a:rPr lang="en-US" sz="2000" b="1" dirty="0" smtClean="0"/>
              <a:t>&lt;!DOCTYPE html&gt;</a:t>
            </a:r>
          </a:p>
          <a:p>
            <a:r>
              <a:rPr lang="en-US" sz="2000" b="1" dirty="0" smtClean="0"/>
              <a:t>&lt;html&gt;</a:t>
            </a:r>
          </a:p>
          <a:p>
            <a:r>
              <a:rPr lang="en-US" sz="2000" b="1" dirty="0" smtClean="0"/>
              <a:t>&lt;head&gt;</a:t>
            </a:r>
          </a:p>
          <a:p>
            <a:r>
              <a:rPr lang="en-US" sz="2000" b="1" dirty="0" smtClean="0"/>
              <a:t>&lt;style&gt;</a:t>
            </a:r>
          </a:p>
          <a:p>
            <a:r>
              <a:rPr lang="en-US" sz="2000" b="1" dirty="0" smtClean="0"/>
              <a:t>p {</a:t>
            </a:r>
          </a:p>
          <a:p>
            <a:r>
              <a:rPr lang="en-US" sz="2000" b="1" dirty="0" smtClean="0"/>
              <a:t>  text-align: center;</a:t>
            </a:r>
          </a:p>
          <a:p>
            <a:r>
              <a:rPr lang="en-US" sz="2000" b="1" dirty="0" smtClean="0"/>
              <a:t>  color: red;</a:t>
            </a:r>
          </a:p>
          <a:p>
            <a:r>
              <a:rPr lang="en-US" sz="2000" b="1" dirty="0" smtClean="0"/>
              <a:t>} </a:t>
            </a:r>
          </a:p>
          <a:p>
            <a:r>
              <a:rPr lang="en-US" sz="2000" b="1" dirty="0" smtClean="0"/>
              <a:t>&lt;/style&gt;</a:t>
            </a:r>
          </a:p>
          <a:p>
            <a:r>
              <a:rPr lang="en-US" sz="2000" b="1" dirty="0" smtClean="0"/>
              <a:t>&lt;/head&gt;</a:t>
            </a:r>
          </a:p>
          <a:p>
            <a:r>
              <a:rPr lang="en-US" sz="2000" b="1" dirty="0" smtClean="0"/>
              <a:t>&lt;body&gt;</a:t>
            </a:r>
          </a:p>
          <a:p>
            <a:endParaRPr lang="en-US" sz="2000" b="1" dirty="0" smtClean="0"/>
          </a:p>
          <a:p>
            <a:r>
              <a:rPr lang="en-US" sz="2000" b="1" dirty="0" smtClean="0"/>
              <a:t>&lt;p&gt;Every paragraph will be affected by the style.&lt;/p&gt;</a:t>
            </a:r>
          </a:p>
          <a:p>
            <a:r>
              <a:rPr lang="en-US" sz="2000" b="1" dirty="0" smtClean="0"/>
              <a:t>&lt;p id="para1"&gt;Me too!&lt;/p&gt;</a:t>
            </a:r>
          </a:p>
          <a:p>
            <a:r>
              <a:rPr lang="en-US" sz="2000" b="1" dirty="0" smtClean="0"/>
              <a:t>&lt;p&gt;And me!&lt;/p&gt;</a:t>
            </a:r>
          </a:p>
          <a:p>
            <a:endParaRPr lang="en-US" sz="2000" b="1" dirty="0" smtClean="0"/>
          </a:p>
          <a:p>
            <a:r>
              <a:rPr lang="en-US" sz="2000" b="1" dirty="0" smtClean="0"/>
              <a:t>&lt;/body&gt;</a:t>
            </a:r>
          </a:p>
          <a:p>
            <a:r>
              <a:rPr lang="en-US" sz="2000" b="1" dirty="0" smtClean="0"/>
              <a:t>&lt;/html&gt;</a:t>
            </a:r>
            <a:endParaRPr lang="en-US" sz="2000" b="1" dirty="0"/>
          </a:p>
        </p:txBody>
      </p:sp>
      <p:pic>
        <p:nvPicPr>
          <p:cNvPr id="4098" name="Picture 2"/>
          <p:cNvPicPr>
            <a:picLocks noChangeAspect="1" noChangeArrowheads="1"/>
          </p:cNvPicPr>
          <p:nvPr/>
        </p:nvPicPr>
        <p:blipFill>
          <a:blip r:embed="rId2"/>
          <a:srcRect/>
          <a:stretch>
            <a:fillRect/>
          </a:stretch>
        </p:blipFill>
        <p:spPr bwMode="auto">
          <a:xfrm>
            <a:off x="4786314" y="3429000"/>
            <a:ext cx="4357686" cy="2000264"/>
          </a:xfrm>
          <a:prstGeom prst="rect">
            <a:avLst/>
          </a:prstGeom>
          <a:noFill/>
          <a:ln w="9525">
            <a:noFill/>
            <a:miter lim="800000"/>
            <a:headEnd/>
            <a:tailEnd/>
          </a:ln>
          <a:effectLst/>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normAutofit lnSpcReduction="10000"/>
          </a:bodyPr>
          <a:lstStyle/>
          <a:p>
            <a:pPr algn="just"/>
            <a:r>
              <a:rPr lang="en-IN" dirty="0"/>
              <a:t>You can select all elements </a:t>
            </a:r>
            <a:r>
              <a:rPr lang="en-IN" dirty="0" smtClean="0"/>
              <a:t>by using </a:t>
            </a:r>
            <a:r>
              <a:rPr lang="en-IN" dirty="0"/>
              <a:t>the </a:t>
            </a:r>
            <a:r>
              <a:rPr lang="en-IN" b="1" dirty="0"/>
              <a:t>universal element selector</a:t>
            </a:r>
            <a:r>
              <a:rPr lang="en-IN" dirty="0"/>
              <a:t>, which is the * (asterisk) character</a:t>
            </a:r>
            <a:r>
              <a:rPr lang="en-IN" dirty="0" smtClean="0"/>
              <a:t>.</a:t>
            </a:r>
          </a:p>
          <a:p>
            <a:pPr algn="just"/>
            <a:r>
              <a:rPr lang="en-IN" dirty="0"/>
              <a:t>You can select a group of elements by separating the different </a:t>
            </a:r>
            <a:r>
              <a:rPr lang="en-IN" dirty="0" smtClean="0"/>
              <a:t>element names </a:t>
            </a:r>
            <a:r>
              <a:rPr lang="en-IN" dirty="0"/>
              <a:t>with commas. This is a sensible way to reduce the size and complexity </a:t>
            </a:r>
            <a:r>
              <a:rPr lang="en-IN" dirty="0" smtClean="0"/>
              <a:t>of your </a:t>
            </a:r>
            <a:r>
              <a:rPr lang="en-IN" dirty="0"/>
              <a:t>CSS files, by combining multiple identical rules into a single rule. </a:t>
            </a:r>
            <a:r>
              <a:rPr lang="en-IN" dirty="0" smtClean="0"/>
              <a:t>An example is </a:t>
            </a:r>
            <a:r>
              <a:rPr lang="en-IN" b="1" dirty="0"/>
              <a:t>grouped selector</a:t>
            </a:r>
            <a:endParaRPr lang="en-IN"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1026" name="Picture 2"/>
          <p:cNvPicPr>
            <a:picLocks noChangeAspect="1" noChangeArrowheads="1"/>
          </p:cNvPicPr>
          <p:nvPr/>
        </p:nvPicPr>
        <p:blipFill>
          <a:blip r:embed="rId2"/>
          <a:srcRect/>
          <a:stretch>
            <a:fillRect/>
          </a:stretch>
        </p:blipFill>
        <p:spPr bwMode="auto">
          <a:xfrm>
            <a:off x="571472" y="847725"/>
            <a:ext cx="7572428" cy="5162550"/>
          </a:xfrm>
          <a:prstGeom prst="rect">
            <a:avLst/>
          </a:prstGeom>
          <a:noFill/>
          <a:ln w="9525">
            <a:noFill/>
            <a:miter lim="800000"/>
            <a:headEnd/>
            <a:tailEnd/>
          </a:ln>
          <a:effectLst/>
        </p:spPr>
      </p:pic>
      <p:sp>
        <p:nvSpPr>
          <p:cNvPr id="5" name="Rectangle 4"/>
          <p:cNvSpPr/>
          <p:nvPr/>
        </p:nvSpPr>
        <p:spPr>
          <a:xfrm>
            <a:off x="2714612" y="6215082"/>
            <a:ext cx="2874057" cy="369332"/>
          </a:xfrm>
          <a:prstGeom prst="rect">
            <a:avLst/>
          </a:prstGeom>
        </p:spPr>
        <p:txBody>
          <a:bodyPr wrap="none">
            <a:spAutoFit/>
          </a:bodyPr>
          <a:lstStyle/>
          <a:p>
            <a:r>
              <a:rPr lang="en-IN" dirty="0"/>
              <a:t>CSS-based responsive design</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The CSS Universal Selector</a:t>
            </a:r>
            <a:br>
              <a:rPr lang="en-US" dirty="0" smtClean="0"/>
            </a:br>
            <a:endParaRPr lang="en-US" dirty="0"/>
          </a:p>
        </p:txBody>
      </p:sp>
      <p:sp>
        <p:nvSpPr>
          <p:cNvPr id="3" name="Content Placeholder 2"/>
          <p:cNvSpPr>
            <a:spLocks noGrp="1"/>
          </p:cNvSpPr>
          <p:nvPr>
            <p:ph idx="1"/>
          </p:nvPr>
        </p:nvSpPr>
        <p:spPr/>
        <p:txBody>
          <a:bodyPr/>
          <a:lstStyle/>
          <a:p>
            <a:r>
              <a:rPr lang="en-US" dirty="0" smtClean="0"/>
              <a:t>The universal selector (*) selects all HTML elements on the page.</a:t>
            </a:r>
          </a:p>
          <a:p>
            <a:r>
              <a:rPr lang="en-US" dirty="0" smtClean="0"/>
              <a:t/>
            </a:r>
            <a:br>
              <a:rPr lang="en-US" dirty="0" smtClean="0"/>
            </a:br>
            <a:endParaRPr lang="en-US" dirty="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a:p>
        </p:txBody>
      </p:sp>
      <p:sp>
        <p:nvSpPr>
          <p:cNvPr id="4" name="Rectangle 3"/>
          <p:cNvSpPr/>
          <p:nvPr/>
        </p:nvSpPr>
        <p:spPr>
          <a:xfrm>
            <a:off x="357158" y="285728"/>
            <a:ext cx="4572000" cy="5909310"/>
          </a:xfrm>
          <a:prstGeom prst="rect">
            <a:avLst/>
          </a:prstGeom>
        </p:spPr>
        <p:txBody>
          <a:bodyPr>
            <a:spAutoFit/>
          </a:bodyPr>
          <a:lstStyle/>
          <a:p>
            <a:r>
              <a:rPr lang="en-US" b="1" dirty="0" smtClean="0"/>
              <a:t>&lt;!DOCTYPE html&gt;</a:t>
            </a:r>
          </a:p>
          <a:p>
            <a:r>
              <a:rPr lang="en-US" b="1" dirty="0" smtClean="0"/>
              <a:t>&lt;html&gt;</a:t>
            </a:r>
          </a:p>
          <a:p>
            <a:r>
              <a:rPr lang="en-US" b="1" dirty="0" smtClean="0"/>
              <a:t>&lt;head&gt;</a:t>
            </a:r>
          </a:p>
          <a:p>
            <a:r>
              <a:rPr lang="en-US" b="1" dirty="0" smtClean="0"/>
              <a:t>&lt;style&gt;</a:t>
            </a:r>
          </a:p>
          <a:p>
            <a:r>
              <a:rPr lang="en-US" b="1" dirty="0" smtClean="0"/>
              <a:t>* {</a:t>
            </a:r>
          </a:p>
          <a:p>
            <a:r>
              <a:rPr lang="en-US" b="1" dirty="0" smtClean="0"/>
              <a:t>  text-align: center;</a:t>
            </a:r>
          </a:p>
          <a:p>
            <a:r>
              <a:rPr lang="en-US" b="1" dirty="0" smtClean="0"/>
              <a:t>  color: blue;</a:t>
            </a:r>
          </a:p>
          <a:p>
            <a:r>
              <a:rPr lang="en-US" b="1" dirty="0" smtClean="0"/>
              <a:t>}</a:t>
            </a:r>
          </a:p>
          <a:p>
            <a:r>
              <a:rPr lang="en-US" b="1" dirty="0" smtClean="0"/>
              <a:t>&lt;/style&gt;</a:t>
            </a:r>
          </a:p>
          <a:p>
            <a:r>
              <a:rPr lang="en-US" b="1" dirty="0" smtClean="0"/>
              <a:t>&lt;/head&gt;</a:t>
            </a:r>
          </a:p>
          <a:p>
            <a:r>
              <a:rPr lang="en-US" b="1" dirty="0" smtClean="0"/>
              <a:t>&lt;body&gt;</a:t>
            </a:r>
          </a:p>
          <a:p>
            <a:endParaRPr lang="en-US" b="1" dirty="0" smtClean="0"/>
          </a:p>
          <a:p>
            <a:r>
              <a:rPr lang="en-US" b="1" dirty="0" smtClean="0"/>
              <a:t>&lt;h1&gt;Hello world!&lt;/h1&gt;</a:t>
            </a:r>
          </a:p>
          <a:p>
            <a:endParaRPr lang="en-US" b="1" dirty="0" smtClean="0"/>
          </a:p>
          <a:p>
            <a:r>
              <a:rPr lang="en-US" b="1" dirty="0" smtClean="0"/>
              <a:t>&lt;p&gt;Every element on the page will be affected by the style.&lt;/p&gt;</a:t>
            </a:r>
          </a:p>
          <a:p>
            <a:r>
              <a:rPr lang="en-US" b="1" dirty="0" smtClean="0"/>
              <a:t>&lt;p id="para1"&gt;Me too!&lt;/p&gt;</a:t>
            </a:r>
          </a:p>
          <a:p>
            <a:r>
              <a:rPr lang="en-US" b="1" dirty="0" smtClean="0"/>
              <a:t>&lt;p&gt;And me!&lt;/p&gt;</a:t>
            </a:r>
          </a:p>
          <a:p>
            <a:endParaRPr lang="en-US" b="1" dirty="0" smtClean="0"/>
          </a:p>
          <a:p>
            <a:r>
              <a:rPr lang="en-US" b="1" dirty="0" smtClean="0"/>
              <a:t>&lt;/body&gt;</a:t>
            </a:r>
          </a:p>
          <a:p>
            <a:r>
              <a:rPr lang="en-US" b="1" dirty="0" smtClean="0"/>
              <a:t>&lt;/html&gt;</a:t>
            </a:r>
            <a:endParaRPr lang="en-US" b="1" dirty="0"/>
          </a:p>
        </p:txBody>
      </p:sp>
      <p:pic>
        <p:nvPicPr>
          <p:cNvPr id="9218" name="Picture 2"/>
          <p:cNvPicPr>
            <a:picLocks noChangeAspect="1" noChangeArrowheads="1"/>
          </p:cNvPicPr>
          <p:nvPr/>
        </p:nvPicPr>
        <p:blipFill>
          <a:blip r:embed="rId2"/>
          <a:srcRect/>
          <a:stretch>
            <a:fillRect/>
          </a:stretch>
        </p:blipFill>
        <p:spPr bwMode="auto">
          <a:xfrm>
            <a:off x="4286248" y="1857364"/>
            <a:ext cx="4057650" cy="1952625"/>
          </a:xfrm>
          <a:prstGeom prst="rect">
            <a:avLst/>
          </a:prstGeom>
          <a:noFill/>
          <a:ln w="9525">
            <a:noFill/>
            <a:miter lim="800000"/>
            <a:headEnd/>
            <a:tailEnd/>
          </a:ln>
          <a:effectLst/>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The CSS Grouping Selector</a:t>
            </a:r>
          </a:p>
          <a:p>
            <a:r>
              <a:rPr lang="en-US" dirty="0" smtClean="0"/>
              <a:t>The grouping selector selects all the HTML elements with the same style definitions.</a:t>
            </a:r>
          </a:p>
          <a:p>
            <a:r>
              <a:rPr lang="en-US" dirty="0" smtClean="0"/>
              <a:t>Look at the following CSS code (the h1, h2, and p elements have the same style definitions):</a:t>
            </a:r>
          </a:p>
          <a:p>
            <a:endParaRPr lang="en-US" dirty="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sp>
        <p:nvSpPr>
          <p:cNvPr id="4" name="Rectangle 3"/>
          <p:cNvSpPr/>
          <p:nvPr/>
        </p:nvSpPr>
        <p:spPr>
          <a:xfrm>
            <a:off x="1214414" y="1443841"/>
            <a:ext cx="5643586" cy="3970318"/>
          </a:xfrm>
          <a:prstGeom prst="rect">
            <a:avLst/>
          </a:prstGeom>
        </p:spPr>
        <p:txBody>
          <a:bodyPr wrap="square">
            <a:spAutoFit/>
          </a:bodyPr>
          <a:lstStyle/>
          <a:p>
            <a:r>
              <a:rPr lang="en-US" b="1" dirty="0" smtClean="0"/>
              <a:t>h1 {</a:t>
            </a:r>
            <a:br>
              <a:rPr lang="en-US" b="1" dirty="0" smtClean="0"/>
            </a:br>
            <a:r>
              <a:rPr lang="en-US" b="1" dirty="0" smtClean="0"/>
              <a:t>  text-align: center;</a:t>
            </a:r>
            <a:br>
              <a:rPr lang="en-US" b="1" dirty="0" smtClean="0"/>
            </a:br>
            <a:r>
              <a:rPr lang="en-US" b="1" dirty="0" smtClean="0"/>
              <a:t>  color: red;</a:t>
            </a:r>
            <a:br>
              <a:rPr lang="en-US" b="1" dirty="0" smtClean="0"/>
            </a:br>
            <a:r>
              <a:rPr lang="en-US" b="1" dirty="0" smtClean="0"/>
              <a:t>}</a:t>
            </a:r>
            <a:br>
              <a:rPr lang="en-US" b="1" dirty="0" smtClean="0"/>
            </a:br>
            <a:r>
              <a:rPr lang="en-US" b="1" dirty="0" smtClean="0"/>
              <a:t/>
            </a:r>
            <a:br>
              <a:rPr lang="en-US" b="1" dirty="0" smtClean="0"/>
            </a:br>
            <a:r>
              <a:rPr lang="en-US" b="1" dirty="0" smtClean="0"/>
              <a:t>h2 {</a:t>
            </a:r>
            <a:br>
              <a:rPr lang="en-US" b="1" dirty="0" smtClean="0"/>
            </a:br>
            <a:r>
              <a:rPr lang="en-US" b="1" dirty="0" smtClean="0"/>
              <a:t>  text-align: center;</a:t>
            </a:r>
            <a:br>
              <a:rPr lang="en-US" b="1" dirty="0" smtClean="0"/>
            </a:br>
            <a:r>
              <a:rPr lang="en-US" b="1" dirty="0" smtClean="0"/>
              <a:t>  color: red;</a:t>
            </a:r>
            <a:br>
              <a:rPr lang="en-US" b="1" dirty="0" smtClean="0"/>
            </a:br>
            <a:r>
              <a:rPr lang="en-US" b="1" dirty="0" smtClean="0"/>
              <a:t>}</a:t>
            </a:r>
            <a:br>
              <a:rPr lang="en-US" b="1" dirty="0" smtClean="0"/>
            </a:br>
            <a:r>
              <a:rPr lang="en-US" b="1" dirty="0" smtClean="0"/>
              <a:t/>
            </a:r>
            <a:br>
              <a:rPr lang="en-US" b="1" dirty="0" smtClean="0"/>
            </a:br>
            <a:r>
              <a:rPr lang="en-US" b="1" dirty="0" smtClean="0"/>
              <a:t>p {</a:t>
            </a:r>
            <a:br>
              <a:rPr lang="en-US" b="1" dirty="0" smtClean="0"/>
            </a:br>
            <a:r>
              <a:rPr lang="en-US" b="1" dirty="0" smtClean="0"/>
              <a:t>  text-align: center;</a:t>
            </a:r>
            <a:br>
              <a:rPr lang="en-US" b="1" dirty="0" smtClean="0"/>
            </a:br>
            <a:r>
              <a:rPr lang="en-US" b="1" dirty="0" smtClean="0"/>
              <a:t>  color: red;</a:t>
            </a:r>
            <a:br>
              <a:rPr lang="en-US" b="1" dirty="0" smtClean="0"/>
            </a:br>
            <a:r>
              <a:rPr lang="en-US" b="1" dirty="0" smtClean="0"/>
              <a:t>}</a:t>
            </a:r>
            <a:endParaRPr lang="en-US" b="1" dirty="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sp>
        <p:nvSpPr>
          <p:cNvPr id="4" name="Rectangle 3"/>
          <p:cNvSpPr/>
          <p:nvPr/>
        </p:nvSpPr>
        <p:spPr>
          <a:xfrm>
            <a:off x="571472" y="714356"/>
            <a:ext cx="6286528" cy="5253801"/>
          </a:xfrm>
          <a:prstGeom prst="rect">
            <a:avLst/>
          </a:prstGeom>
        </p:spPr>
        <p:txBody>
          <a:bodyPr wrap="square">
            <a:spAutoFit/>
          </a:bodyPr>
          <a:lstStyle/>
          <a:p>
            <a:r>
              <a:rPr lang="en-US" b="1" dirty="0" smtClean="0"/>
              <a:t>&lt;!DOCTYPE html&gt;</a:t>
            </a:r>
          </a:p>
          <a:p>
            <a:r>
              <a:rPr lang="en-US" b="1" dirty="0" smtClean="0"/>
              <a:t>&lt;html&gt;</a:t>
            </a:r>
          </a:p>
          <a:p>
            <a:r>
              <a:rPr lang="en-US" b="1" dirty="0" smtClean="0"/>
              <a:t>&lt;head&gt;</a:t>
            </a:r>
          </a:p>
          <a:p>
            <a:r>
              <a:rPr lang="en-US" b="1" dirty="0" smtClean="0"/>
              <a:t>&lt;style&gt;</a:t>
            </a:r>
          </a:p>
          <a:p>
            <a:r>
              <a:rPr lang="en-US" b="1" dirty="0" smtClean="0"/>
              <a:t>h1, h2, p {</a:t>
            </a:r>
          </a:p>
          <a:p>
            <a:r>
              <a:rPr lang="en-US" b="1" dirty="0" smtClean="0"/>
              <a:t>  text-align: center;</a:t>
            </a:r>
          </a:p>
          <a:p>
            <a:r>
              <a:rPr lang="en-US" b="1" dirty="0" smtClean="0"/>
              <a:t>  color: red;</a:t>
            </a:r>
          </a:p>
          <a:p>
            <a:r>
              <a:rPr lang="en-US" b="1" dirty="0" smtClean="0"/>
              <a:t>}</a:t>
            </a:r>
          </a:p>
          <a:p>
            <a:r>
              <a:rPr lang="en-US" b="1" dirty="0" smtClean="0"/>
              <a:t>&lt;/style&gt;</a:t>
            </a:r>
          </a:p>
          <a:p>
            <a:r>
              <a:rPr lang="en-US" b="1" dirty="0" smtClean="0"/>
              <a:t>&lt;/head&gt;</a:t>
            </a:r>
          </a:p>
          <a:p>
            <a:r>
              <a:rPr lang="en-US" b="1" dirty="0" smtClean="0"/>
              <a:t>&lt;body&gt;</a:t>
            </a:r>
          </a:p>
          <a:p>
            <a:endParaRPr lang="en-US" b="1" dirty="0" smtClean="0"/>
          </a:p>
          <a:p>
            <a:r>
              <a:rPr lang="en-US" b="1" dirty="0" smtClean="0"/>
              <a:t>&lt;h1&gt;Hello World!&lt;/h1&gt;</a:t>
            </a:r>
          </a:p>
          <a:p>
            <a:r>
              <a:rPr lang="en-US" b="1" dirty="0" smtClean="0"/>
              <a:t>&lt;h2&gt;Smaller heading!&lt;/h2&gt;</a:t>
            </a:r>
          </a:p>
          <a:p>
            <a:r>
              <a:rPr lang="en-US" b="1" dirty="0" smtClean="0"/>
              <a:t>&lt;p&gt;This is a paragraph.&lt;/p&gt;</a:t>
            </a:r>
          </a:p>
          <a:p>
            <a:endParaRPr lang="en-US" b="1" dirty="0" smtClean="0"/>
          </a:p>
          <a:p>
            <a:r>
              <a:rPr lang="en-US" b="1" dirty="0" smtClean="0"/>
              <a:t>&lt;/body&gt;</a:t>
            </a:r>
          </a:p>
          <a:p>
            <a:r>
              <a:rPr lang="en-US" b="1" dirty="0" smtClean="0"/>
              <a:t>&lt;/html&gt;</a:t>
            </a:r>
            <a:endParaRPr lang="en-US" b="1" dirty="0"/>
          </a:p>
        </p:txBody>
      </p:sp>
      <p:pic>
        <p:nvPicPr>
          <p:cNvPr id="10242" name="Picture 2"/>
          <p:cNvPicPr>
            <a:picLocks noChangeAspect="1" noChangeArrowheads="1"/>
          </p:cNvPicPr>
          <p:nvPr/>
        </p:nvPicPr>
        <p:blipFill>
          <a:blip r:embed="rId2"/>
          <a:srcRect/>
          <a:stretch>
            <a:fillRect/>
          </a:stretch>
        </p:blipFill>
        <p:spPr bwMode="auto">
          <a:xfrm>
            <a:off x="4929190" y="3000372"/>
            <a:ext cx="3457575" cy="1657350"/>
          </a:xfrm>
          <a:prstGeom prst="rect">
            <a:avLst/>
          </a:prstGeom>
          <a:noFill/>
          <a:ln w="9525">
            <a:noFill/>
            <a:miter lim="800000"/>
            <a:headEnd/>
            <a:tailEnd/>
          </a:ln>
          <a:effectLst/>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17410" name="Picture 2"/>
          <p:cNvPicPr>
            <a:picLocks noChangeAspect="1" noChangeArrowheads="1"/>
          </p:cNvPicPr>
          <p:nvPr/>
        </p:nvPicPr>
        <p:blipFill>
          <a:blip r:embed="rId2"/>
          <a:srcRect/>
          <a:stretch>
            <a:fillRect/>
          </a:stretch>
        </p:blipFill>
        <p:spPr bwMode="auto">
          <a:xfrm>
            <a:off x="59382" y="571480"/>
            <a:ext cx="8656022" cy="6072230"/>
          </a:xfrm>
          <a:prstGeom prst="rect">
            <a:avLst/>
          </a:prstGeom>
          <a:noFill/>
          <a:ln w="9525">
            <a:noFill/>
            <a:miter lim="800000"/>
            <a:headEnd/>
            <a:tailEnd/>
          </a:ln>
          <a:effectLst/>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r>
              <a:rPr lang="en-IN" dirty="0"/>
              <a:t>Grouped selectors are often used as a way to quickly </a:t>
            </a:r>
            <a:r>
              <a:rPr lang="en-IN" b="1" dirty="0"/>
              <a:t>reset or </a:t>
            </a:r>
            <a:r>
              <a:rPr lang="en-IN" b="1" dirty="0" smtClean="0"/>
              <a:t>remove </a:t>
            </a:r>
            <a:r>
              <a:rPr lang="en-IN" dirty="0" smtClean="0"/>
              <a:t>browser </a:t>
            </a:r>
            <a:r>
              <a:rPr lang="en-IN" dirty="0"/>
              <a:t>defaults</a:t>
            </a:r>
          </a:p>
        </p:txBody>
      </p:sp>
      <p:pic>
        <p:nvPicPr>
          <p:cNvPr id="20482" name="Picture 2"/>
          <p:cNvPicPr>
            <a:picLocks noChangeAspect="1" noChangeArrowheads="1"/>
          </p:cNvPicPr>
          <p:nvPr/>
        </p:nvPicPr>
        <p:blipFill>
          <a:blip r:embed="rId2"/>
          <a:srcRect/>
          <a:stretch>
            <a:fillRect/>
          </a:stretch>
        </p:blipFill>
        <p:spPr bwMode="auto">
          <a:xfrm>
            <a:off x="571472" y="2733674"/>
            <a:ext cx="8001056" cy="2909903"/>
          </a:xfrm>
          <a:prstGeom prst="rect">
            <a:avLst/>
          </a:prstGeom>
          <a:noFill/>
          <a:ln w="9525">
            <a:noFill/>
            <a:miter lim="800000"/>
            <a:headEnd/>
            <a:tailEnd/>
          </a:ln>
          <a:effectLst/>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Class selector</a:t>
            </a:r>
            <a:endParaRPr lang="en-US" dirty="0"/>
          </a:p>
        </p:txBody>
      </p:sp>
      <p:sp>
        <p:nvSpPr>
          <p:cNvPr id="3" name="Content Placeholder 2"/>
          <p:cNvSpPr>
            <a:spLocks noGrp="1"/>
          </p:cNvSpPr>
          <p:nvPr>
            <p:ph idx="1"/>
          </p:nvPr>
        </p:nvSpPr>
        <p:spPr/>
        <p:txBody>
          <a:bodyPr/>
          <a:lstStyle/>
          <a:p>
            <a:r>
              <a:rPr lang="en-US" dirty="0" smtClean="0"/>
              <a:t>The class selector selects HTML elements with a specific class attribute.</a:t>
            </a:r>
          </a:p>
          <a:p>
            <a:r>
              <a:rPr lang="en-US" dirty="0" smtClean="0"/>
              <a:t>To select elements with a specific class, write a period (.) character, followed by the class name.</a:t>
            </a:r>
          </a:p>
          <a:p>
            <a:endParaRPr lang="en-US" dirty="0"/>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Class selector</a:t>
            </a:r>
            <a:endParaRPr lang="en-IN" dirty="0"/>
          </a:p>
        </p:txBody>
      </p:sp>
      <p:sp>
        <p:nvSpPr>
          <p:cNvPr id="3" name="Content Placeholder 2"/>
          <p:cNvSpPr>
            <a:spLocks noGrp="1"/>
          </p:cNvSpPr>
          <p:nvPr>
            <p:ph idx="1"/>
          </p:nvPr>
        </p:nvSpPr>
        <p:spPr/>
        <p:txBody>
          <a:bodyPr>
            <a:normAutofit/>
          </a:bodyPr>
          <a:lstStyle/>
          <a:p>
            <a:pPr algn="just"/>
            <a:r>
              <a:rPr lang="en-IN" dirty="0"/>
              <a:t>A </a:t>
            </a:r>
            <a:r>
              <a:rPr lang="en-IN" b="1" dirty="0"/>
              <a:t>class selector allows you to simultaneously target different HTML </a:t>
            </a:r>
            <a:r>
              <a:rPr lang="en-IN" b="1" dirty="0" smtClean="0"/>
              <a:t>elements </a:t>
            </a:r>
            <a:r>
              <a:rPr lang="en-IN" dirty="0" smtClean="0"/>
              <a:t>regardless </a:t>
            </a:r>
            <a:r>
              <a:rPr lang="en-IN" dirty="0"/>
              <a:t>of their position in the document tree. </a:t>
            </a:r>
            <a:endParaRPr lang="en-IN" dirty="0" smtClean="0"/>
          </a:p>
          <a:p>
            <a:pPr algn="just"/>
            <a:r>
              <a:rPr lang="en-IN" dirty="0" smtClean="0"/>
              <a:t>If </a:t>
            </a:r>
            <a:r>
              <a:rPr lang="en-IN" dirty="0"/>
              <a:t>a series of HTML elements </a:t>
            </a:r>
            <a:r>
              <a:rPr lang="en-IN" dirty="0" smtClean="0"/>
              <a:t>have been labelled </a:t>
            </a:r>
            <a:r>
              <a:rPr lang="en-IN" dirty="0"/>
              <a:t>with the same class attribute value, then you can target them for </a:t>
            </a:r>
            <a:r>
              <a:rPr lang="en-IN" dirty="0" smtClean="0"/>
              <a:t>styling by </a:t>
            </a:r>
            <a:r>
              <a:rPr lang="en-IN" dirty="0"/>
              <a:t>using a class selector, which takes the form: period (.) followed by the </a:t>
            </a:r>
            <a:r>
              <a:rPr lang="en-IN" dirty="0" smtClean="0"/>
              <a:t>class name</a:t>
            </a:r>
            <a:r>
              <a:rPr lang="en-IN" dirty="0"/>
              <a:t>.</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sp>
        <p:nvSpPr>
          <p:cNvPr id="4" name="Rectangle 3"/>
          <p:cNvSpPr/>
          <p:nvPr/>
        </p:nvSpPr>
        <p:spPr>
          <a:xfrm>
            <a:off x="714348" y="357166"/>
            <a:ext cx="5857916" cy="5940088"/>
          </a:xfrm>
          <a:prstGeom prst="rect">
            <a:avLst/>
          </a:prstGeom>
        </p:spPr>
        <p:txBody>
          <a:bodyPr wrap="square">
            <a:spAutoFit/>
          </a:bodyPr>
          <a:lstStyle/>
          <a:p>
            <a:r>
              <a:rPr lang="en-US" sz="2000" b="1" dirty="0" smtClean="0"/>
              <a:t>&lt;!DOCTYPE html&gt;</a:t>
            </a:r>
          </a:p>
          <a:p>
            <a:r>
              <a:rPr lang="en-US" sz="2000" b="1" dirty="0" smtClean="0"/>
              <a:t>&lt;html&gt;</a:t>
            </a:r>
          </a:p>
          <a:p>
            <a:r>
              <a:rPr lang="en-US" sz="2000" b="1" dirty="0" smtClean="0"/>
              <a:t>&lt;head&gt;</a:t>
            </a:r>
          </a:p>
          <a:p>
            <a:r>
              <a:rPr lang="en-US" sz="2000" b="1" dirty="0" smtClean="0"/>
              <a:t>&lt;style&gt;</a:t>
            </a:r>
          </a:p>
          <a:p>
            <a:r>
              <a:rPr lang="en-US" sz="2000" b="1" dirty="0" smtClean="0"/>
              <a:t>.center {</a:t>
            </a:r>
          </a:p>
          <a:p>
            <a:r>
              <a:rPr lang="en-US" sz="2000" b="1" dirty="0" smtClean="0"/>
              <a:t>  text-align: center;</a:t>
            </a:r>
          </a:p>
          <a:p>
            <a:r>
              <a:rPr lang="en-US" sz="2000" b="1" dirty="0" smtClean="0"/>
              <a:t>  color: red;</a:t>
            </a:r>
          </a:p>
          <a:p>
            <a:r>
              <a:rPr lang="en-US" sz="2000" b="1" dirty="0" smtClean="0"/>
              <a:t>}</a:t>
            </a:r>
          </a:p>
          <a:p>
            <a:r>
              <a:rPr lang="en-US" sz="2000" b="1" dirty="0" smtClean="0"/>
              <a:t>&lt;/style&gt;</a:t>
            </a:r>
          </a:p>
          <a:p>
            <a:r>
              <a:rPr lang="en-US" sz="2000" b="1" dirty="0" smtClean="0"/>
              <a:t>&lt;/head&gt;</a:t>
            </a:r>
          </a:p>
          <a:p>
            <a:r>
              <a:rPr lang="en-US" sz="2000" b="1" dirty="0" smtClean="0"/>
              <a:t>&lt;body&gt;</a:t>
            </a:r>
          </a:p>
          <a:p>
            <a:endParaRPr lang="en-US" sz="2000" b="1" dirty="0" smtClean="0"/>
          </a:p>
          <a:p>
            <a:r>
              <a:rPr lang="en-US" sz="2000" b="1" dirty="0" smtClean="0"/>
              <a:t>&lt;h1 class="center"&gt;Red and center-aligned heading&lt;/h1&gt;</a:t>
            </a:r>
          </a:p>
          <a:p>
            <a:r>
              <a:rPr lang="en-US" sz="2000" b="1" dirty="0" smtClean="0"/>
              <a:t>&lt;p class="center"&gt;Red and center-aligned paragraph.&lt;/p&gt; </a:t>
            </a:r>
          </a:p>
          <a:p>
            <a:endParaRPr lang="en-US" sz="2000" b="1" dirty="0" smtClean="0"/>
          </a:p>
          <a:p>
            <a:r>
              <a:rPr lang="en-US" sz="2000" b="1" dirty="0" smtClean="0"/>
              <a:t>&lt;/body&gt;</a:t>
            </a:r>
          </a:p>
          <a:p>
            <a:r>
              <a:rPr lang="en-US" sz="2000" b="1" dirty="0" smtClean="0"/>
              <a:t>&lt;/html&gt;</a:t>
            </a:r>
            <a:endParaRPr lang="en-US" sz="2000" b="1" dirty="0"/>
          </a:p>
        </p:txBody>
      </p:sp>
      <p:pic>
        <p:nvPicPr>
          <p:cNvPr id="6146" name="Picture 2"/>
          <p:cNvPicPr>
            <a:picLocks noChangeAspect="1" noChangeArrowheads="1"/>
          </p:cNvPicPr>
          <p:nvPr/>
        </p:nvPicPr>
        <p:blipFill>
          <a:blip r:embed="rId2"/>
          <a:srcRect/>
          <a:stretch>
            <a:fillRect/>
          </a:stretch>
        </p:blipFill>
        <p:spPr bwMode="auto">
          <a:xfrm>
            <a:off x="4086225" y="2357430"/>
            <a:ext cx="5057775" cy="1228725"/>
          </a:xfrm>
          <a:prstGeom prst="rect">
            <a:avLst/>
          </a:prstGeom>
          <a:noFill/>
          <a:ln w="9525">
            <a:noFill/>
            <a:miter lim="800000"/>
            <a:headEnd/>
            <a:tailEnd/>
          </a:ln>
          <a:effec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r>
              <a:rPr lang="en-IN" dirty="0" smtClean="0"/>
              <a:t>The following CSS3 </a:t>
            </a:r>
            <a:r>
              <a:rPr lang="en-IN" dirty="0"/>
              <a:t>modules have made it to official W3C Recommendations: </a:t>
            </a:r>
            <a:endParaRPr lang="en-IN" dirty="0" smtClean="0"/>
          </a:p>
          <a:p>
            <a:r>
              <a:rPr lang="en-IN" dirty="0" smtClean="0"/>
              <a:t>CSS </a:t>
            </a:r>
            <a:r>
              <a:rPr lang="en-IN" dirty="0"/>
              <a:t>Selectors, </a:t>
            </a:r>
            <a:r>
              <a:rPr lang="en-IN" dirty="0" smtClean="0"/>
              <a:t>CSS Namespaces</a:t>
            </a:r>
            <a:r>
              <a:rPr lang="en-IN" dirty="0"/>
              <a:t>, CSS Media Queries, and CSS </a:t>
            </a:r>
            <a:r>
              <a:rPr lang="en-IN" dirty="0" err="1"/>
              <a:t>Color</a:t>
            </a:r>
            <a:r>
              <a:rPr lang="en-IN" dirty="0"/>
              <a:t>.</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dirty="0"/>
          </a:p>
        </p:txBody>
      </p:sp>
      <p:sp>
        <p:nvSpPr>
          <p:cNvPr id="4" name="Rectangle 3"/>
          <p:cNvSpPr/>
          <p:nvPr/>
        </p:nvSpPr>
        <p:spPr>
          <a:xfrm>
            <a:off x="214282" y="642918"/>
            <a:ext cx="4572000" cy="5355312"/>
          </a:xfrm>
          <a:prstGeom prst="rect">
            <a:avLst/>
          </a:prstGeom>
        </p:spPr>
        <p:txBody>
          <a:bodyPr>
            <a:spAutoFit/>
          </a:bodyPr>
          <a:lstStyle/>
          <a:p>
            <a:r>
              <a:rPr lang="en-US" b="1" dirty="0" smtClean="0"/>
              <a:t>&lt;!DOCTYPE html&gt;</a:t>
            </a:r>
          </a:p>
          <a:p>
            <a:r>
              <a:rPr lang="en-US" b="1" dirty="0" smtClean="0"/>
              <a:t>&lt;html&gt;</a:t>
            </a:r>
          </a:p>
          <a:p>
            <a:r>
              <a:rPr lang="en-US" b="1" dirty="0" smtClean="0"/>
              <a:t>&lt;head&gt;</a:t>
            </a:r>
          </a:p>
          <a:p>
            <a:r>
              <a:rPr lang="en-US" b="1" dirty="0" smtClean="0"/>
              <a:t>&lt;style&gt;</a:t>
            </a:r>
          </a:p>
          <a:p>
            <a:r>
              <a:rPr lang="en-US" b="1" dirty="0" err="1" smtClean="0"/>
              <a:t>p.center</a:t>
            </a:r>
            <a:r>
              <a:rPr lang="en-US" b="1" dirty="0" smtClean="0"/>
              <a:t> {</a:t>
            </a:r>
          </a:p>
          <a:p>
            <a:r>
              <a:rPr lang="en-US" b="1" dirty="0" smtClean="0"/>
              <a:t>  text-align: center;</a:t>
            </a:r>
          </a:p>
          <a:p>
            <a:r>
              <a:rPr lang="en-US" b="1" dirty="0" smtClean="0"/>
              <a:t>  color: red;</a:t>
            </a:r>
          </a:p>
          <a:p>
            <a:r>
              <a:rPr lang="en-US" b="1" dirty="0" smtClean="0"/>
              <a:t>}</a:t>
            </a:r>
          </a:p>
          <a:p>
            <a:r>
              <a:rPr lang="en-US" b="1" dirty="0" smtClean="0"/>
              <a:t>&lt;/style&gt;</a:t>
            </a:r>
          </a:p>
          <a:p>
            <a:r>
              <a:rPr lang="en-US" b="1" dirty="0" smtClean="0"/>
              <a:t>&lt;/head&gt;</a:t>
            </a:r>
          </a:p>
          <a:p>
            <a:r>
              <a:rPr lang="en-US" b="1" dirty="0" smtClean="0"/>
              <a:t>&lt;body&gt;</a:t>
            </a:r>
          </a:p>
          <a:p>
            <a:endParaRPr lang="en-US" b="1" dirty="0" smtClean="0"/>
          </a:p>
          <a:p>
            <a:r>
              <a:rPr lang="en-US" b="1" dirty="0" smtClean="0"/>
              <a:t>&lt;h1 class="center"&gt;This heading will not be affected&lt;/h1&gt;</a:t>
            </a:r>
          </a:p>
          <a:p>
            <a:r>
              <a:rPr lang="en-US" b="1" dirty="0" smtClean="0"/>
              <a:t>&lt;p class="center"&gt;This paragraph will be red and center-aligned.&lt;/p&gt; </a:t>
            </a:r>
          </a:p>
          <a:p>
            <a:endParaRPr lang="en-US" b="1" dirty="0" smtClean="0"/>
          </a:p>
          <a:p>
            <a:r>
              <a:rPr lang="en-US" b="1" dirty="0" smtClean="0"/>
              <a:t>&lt;/body&gt;</a:t>
            </a:r>
          </a:p>
          <a:p>
            <a:r>
              <a:rPr lang="en-US" b="1" dirty="0" smtClean="0"/>
              <a:t>&lt;/html&gt;</a:t>
            </a:r>
            <a:endParaRPr lang="en-US" b="1" dirty="0"/>
          </a:p>
        </p:txBody>
      </p:sp>
      <p:pic>
        <p:nvPicPr>
          <p:cNvPr id="7170" name="Picture 2"/>
          <p:cNvPicPr>
            <a:picLocks noChangeAspect="1" noChangeArrowheads="1"/>
          </p:cNvPicPr>
          <p:nvPr/>
        </p:nvPicPr>
        <p:blipFill>
          <a:blip r:embed="rId2"/>
          <a:srcRect/>
          <a:stretch>
            <a:fillRect/>
          </a:stretch>
        </p:blipFill>
        <p:spPr bwMode="auto">
          <a:xfrm>
            <a:off x="3295650" y="2571744"/>
            <a:ext cx="5848350" cy="1314450"/>
          </a:xfrm>
          <a:prstGeom prst="rect">
            <a:avLst/>
          </a:prstGeom>
          <a:noFill/>
          <a:ln w="9525">
            <a:noFill/>
            <a:miter lim="800000"/>
            <a:headEnd/>
            <a:tailEnd/>
          </a:ln>
          <a:effectLst/>
        </p:spPr>
      </p:pic>
      <p:sp>
        <p:nvSpPr>
          <p:cNvPr id="6" name="Rectangle 5"/>
          <p:cNvSpPr/>
          <p:nvPr/>
        </p:nvSpPr>
        <p:spPr>
          <a:xfrm>
            <a:off x="0" y="6000768"/>
            <a:ext cx="9144000" cy="369332"/>
          </a:xfrm>
          <a:prstGeom prst="rect">
            <a:avLst/>
          </a:prstGeom>
        </p:spPr>
        <p:txBody>
          <a:bodyPr wrap="square">
            <a:spAutoFit/>
          </a:bodyPr>
          <a:lstStyle/>
          <a:p>
            <a:r>
              <a:rPr lang="en-US" dirty="0" smtClean="0"/>
              <a:t>You can also specify that only specific HTML elements should be affected by a class.</a:t>
            </a:r>
            <a:endParaRPr lang="en-US" dirty="0"/>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pPr>
              <a:buNone/>
            </a:pPr>
            <a:r>
              <a:rPr lang="en-US" dirty="0" smtClean="0"/>
              <a:t>Example</a:t>
            </a:r>
          </a:p>
          <a:p>
            <a:r>
              <a:rPr lang="en-US" dirty="0" smtClean="0"/>
              <a:t>In this example the &lt;p&gt; element will be styled according to class="center" and to class="large": </a:t>
            </a:r>
          </a:p>
          <a:p>
            <a:r>
              <a:rPr lang="en-US" dirty="0" smtClean="0"/>
              <a:t>&lt;p class="center large"&gt;This paragraph refers to two classes.&lt;/p&gt;</a:t>
            </a:r>
          </a:p>
          <a:p>
            <a:endParaRPr lang="en-US" dirty="0"/>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sp>
        <p:nvSpPr>
          <p:cNvPr id="4" name="Rectangle 3"/>
          <p:cNvSpPr/>
          <p:nvPr/>
        </p:nvSpPr>
        <p:spPr>
          <a:xfrm>
            <a:off x="214282" y="0"/>
            <a:ext cx="6643718" cy="6740307"/>
          </a:xfrm>
          <a:prstGeom prst="rect">
            <a:avLst/>
          </a:prstGeom>
        </p:spPr>
        <p:txBody>
          <a:bodyPr wrap="square">
            <a:spAutoFit/>
          </a:bodyPr>
          <a:lstStyle/>
          <a:p>
            <a:r>
              <a:rPr lang="en-US" b="1" dirty="0" smtClean="0"/>
              <a:t>&lt;!DOCTYPE html&gt;</a:t>
            </a:r>
          </a:p>
          <a:p>
            <a:r>
              <a:rPr lang="en-US" b="1" dirty="0" smtClean="0"/>
              <a:t>&lt;html&gt;</a:t>
            </a:r>
          </a:p>
          <a:p>
            <a:r>
              <a:rPr lang="en-US" b="1" dirty="0" smtClean="0"/>
              <a:t>&lt;head&gt;</a:t>
            </a:r>
          </a:p>
          <a:p>
            <a:r>
              <a:rPr lang="en-US" b="1" dirty="0" smtClean="0"/>
              <a:t>&lt;style&gt;</a:t>
            </a:r>
          </a:p>
          <a:p>
            <a:r>
              <a:rPr lang="en-US" b="1" dirty="0" err="1" smtClean="0"/>
              <a:t>p.center</a:t>
            </a:r>
            <a:r>
              <a:rPr lang="en-US" b="1" dirty="0" smtClean="0"/>
              <a:t> {</a:t>
            </a:r>
          </a:p>
          <a:p>
            <a:r>
              <a:rPr lang="en-US" b="1" dirty="0" smtClean="0"/>
              <a:t>  text-align: center;</a:t>
            </a:r>
          </a:p>
          <a:p>
            <a:r>
              <a:rPr lang="en-US" b="1" dirty="0" smtClean="0"/>
              <a:t>  color: red;</a:t>
            </a:r>
          </a:p>
          <a:p>
            <a:r>
              <a:rPr lang="en-US" b="1" dirty="0" smtClean="0"/>
              <a:t>}</a:t>
            </a:r>
          </a:p>
          <a:p>
            <a:endParaRPr lang="en-US" b="1" dirty="0" smtClean="0"/>
          </a:p>
          <a:p>
            <a:r>
              <a:rPr lang="en-US" b="1" dirty="0" err="1" smtClean="0"/>
              <a:t>p.large</a:t>
            </a:r>
            <a:r>
              <a:rPr lang="en-US" b="1" dirty="0" smtClean="0"/>
              <a:t> {</a:t>
            </a:r>
          </a:p>
          <a:p>
            <a:r>
              <a:rPr lang="en-US" b="1" dirty="0" smtClean="0"/>
              <a:t>  font-size: 300%;</a:t>
            </a:r>
          </a:p>
          <a:p>
            <a:r>
              <a:rPr lang="en-US" b="1" dirty="0" smtClean="0"/>
              <a:t>}</a:t>
            </a:r>
          </a:p>
          <a:p>
            <a:r>
              <a:rPr lang="en-US" b="1" dirty="0" smtClean="0"/>
              <a:t>&lt;/style&gt;</a:t>
            </a:r>
          </a:p>
          <a:p>
            <a:r>
              <a:rPr lang="en-US" b="1" dirty="0" smtClean="0"/>
              <a:t>&lt;/head&gt;</a:t>
            </a:r>
          </a:p>
          <a:p>
            <a:r>
              <a:rPr lang="en-US" b="1" dirty="0" smtClean="0"/>
              <a:t>&lt;body&gt;</a:t>
            </a:r>
          </a:p>
          <a:p>
            <a:endParaRPr lang="en-US" b="1" dirty="0" smtClean="0"/>
          </a:p>
          <a:p>
            <a:r>
              <a:rPr lang="en-US" b="1" dirty="0" smtClean="0"/>
              <a:t>&lt;h1 class="center"&gt;This heading will not be affected&lt;/h1&gt;</a:t>
            </a:r>
          </a:p>
          <a:p>
            <a:r>
              <a:rPr lang="en-US" b="1" dirty="0" smtClean="0"/>
              <a:t>&lt;p class="center"&gt;This paragraph will be red and center-aligned.&lt;/p&gt;</a:t>
            </a:r>
          </a:p>
          <a:p>
            <a:r>
              <a:rPr lang="en-US" b="1" dirty="0" smtClean="0"/>
              <a:t>&lt;p class="center large"&gt;This paragraph will be red, center-aligned, and in a large font-size.&lt;/p&gt; </a:t>
            </a:r>
          </a:p>
          <a:p>
            <a:endParaRPr lang="en-US" b="1" dirty="0" smtClean="0"/>
          </a:p>
          <a:p>
            <a:r>
              <a:rPr lang="en-US" b="1" dirty="0" smtClean="0"/>
              <a:t>&lt;/body&gt;</a:t>
            </a:r>
          </a:p>
          <a:p>
            <a:r>
              <a:rPr lang="en-US" b="1" dirty="0" smtClean="0"/>
              <a:t>&lt;/html&gt;</a:t>
            </a:r>
            <a:endParaRPr lang="en-US" b="1" dirty="0"/>
          </a:p>
        </p:txBody>
      </p:sp>
      <p:pic>
        <p:nvPicPr>
          <p:cNvPr id="8194" name="Picture 2"/>
          <p:cNvPicPr>
            <a:picLocks noChangeAspect="1" noChangeArrowheads="1"/>
          </p:cNvPicPr>
          <p:nvPr/>
        </p:nvPicPr>
        <p:blipFill>
          <a:blip r:embed="rId2"/>
          <a:srcRect/>
          <a:stretch>
            <a:fillRect/>
          </a:stretch>
        </p:blipFill>
        <p:spPr bwMode="auto">
          <a:xfrm>
            <a:off x="2714612" y="1142984"/>
            <a:ext cx="5953125" cy="2933700"/>
          </a:xfrm>
          <a:prstGeom prst="rect">
            <a:avLst/>
          </a:prstGeom>
          <a:noFill/>
          <a:ln w="9525">
            <a:noFill/>
            <a:miter lim="800000"/>
            <a:headEnd/>
            <a:tailEnd/>
          </a:ln>
          <a:effectLst/>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18434" name="Picture 2"/>
          <p:cNvPicPr>
            <a:picLocks noChangeAspect="1" noChangeArrowheads="1"/>
          </p:cNvPicPr>
          <p:nvPr/>
        </p:nvPicPr>
        <p:blipFill>
          <a:blip r:embed="rId2"/>
          <a:srcRect/>
          <a:stretch>
            <a:fillRect/>
          </a:stretch>
        </p:blipFill>
        <p:spPr bwMode="auto">
          <a:xfrm>
            <a:off x="285720" y="231518"/>
            <a:ext cx="8572560" cy="6126440"/>
          </a:xfrm>
          <a:prstGeom prst="rect">
            <a:avLst/>
          </a:prstGeom>
          <a:noFill/>
          <a:ln w="9525">
            <a:noFill/>
            <a:miter lim="800000"/>
            <a:headEnd/>
            <a:tailEnd/>
          </a:ln>
          <a:effectLst/>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19458" name="Picture 2"/>
          <p:cNvPicPr>
            <a:picLocks noChangeAspect="1" noChangeArrowheads="1"/>
          </p:cNvPicPr>
          <p:nvPr/>
        </p:nvPicPr>
        <p:blipFill>
          <a:blip r:embed="rId2"/>
          <a:srcRect/>
          <a:stretch>
            <a:fillRect/>
          </a:stretch>
        </p:blipFill>
        <p:spPr bwMode="auto">
          <a:xfrm>
            <a:off x="500034" y="1428736"/>
            <a:ext cx="7903293" cy="4643470"/>
          </a:xfrm>
          <a:prstGeom prst="rect">
            <a:avLst/>
          </a:prstGeom>
          <a:noFill/>
          <a:ln w="9525">
            <a:noFill/>
            <a:miter lim="800000"/>
            <a:headEnd/>
            <a:tailEnd/>
          </a:ln>
          <a:effectLst/>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ID Selector</a:t>
            </a:r>
            <a:endParaRPr lang="en-US" dirty="0"/>
          </a:p>
        </p:txBody>
      </p:sp>
      <p:sp>
        <p:nvSpPr>
          <p:cNvPr id="3" name="Content Placeholder 2"/>
          <p:cNvSpPr>
            <a:spLocks noGrp="1"/>
          </p:cNvSpPr>
          <p:nvPr>
            <p:ph idx="1"/>
          </p:nvPr>
        </p:nvSpPr>
        <p:spPr/>
        <p:txBody>
          <a:bodyPr/>
          <a:lstStyle/>
          <a:p>
            <a:r>
              <a:rPr lang="en-US" dirty="0" smtClean="0"/>
              <a:t>The id selector uses the id attribute of an HTML element to select a specific element.</a:t>
            </a:r>
          </a:p>
          <a:p>
            <a:r>
              <a:rPr lang="en-US" dirty="0" smtClean="0"/>
              <a:t>The id of an element is unique within a page, so the id selector is used to select one unique element!</a:t>
            </a:r>
          </a:p>
          <a:p>
            <a:r>
              <a:rPr lang="en-US" dirty="0" smtClean="0"/>
              <a:t>To select an element with a specific id, write a hash (#) character, followed by the id of the element</a:t>
            </a:r>
          </a:p>
          <a:p>
            <a:endParaRPr lang="en-US" dirty="0"/>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Id </a:t>
            </a:r>
            <a:r>
              <a:rPr lang="en-US" dirty="0" err="1" smtClean="0"/>
              <a:t>Selectros</a:t>
            </a:r>
            <a:endParaRPr lang="en-IN" dirty="0"/>
          </a:p>
        </p:txBody>
      </p:sp>
      <p:sp>
        <p:nvSpPr>
          <p:cNvPr id="3" name="Content Placeholder 2"/>
          <p:cNvSpPr>
            <a:spLocks noGrp="1"/>
          </p:cNvSpPr>
          <p:nvPr>
            <p:ph idx="1"/>
          </p:nvPr>
        </p:nvSpPr>
        <p:spPr/>
        <p:txBody>
          <a:bodyPr/>
          <a:lstStyle/>
          <a:p>
            <a:pPr algn="just"/>
            <a:r>
              <a:rPr lang="en-IN" dirty="0"/>
              <a:t>An </a:t>
            </a:r>
            <a:r>
              <a:rPr lang="en-IN" b="1" dirty="0"/>
              <a:t>id selector </a:t>
            </a:r>
            <a:r>
              <a:rPr lang="en-IN" dirty="0"/>
              <a:t>allows you to target a specific element by its id attribute </a:t>
            </a:r>
            <a:r>
              <a:rPr lang="en-IN" dirty="0" smtClean="0"/>
              <a:t>regardless of </a:t>
            </a:r>
            <a:r>
              <a:rPr lang="en-IN" dirty="0"/>
              <a:t>its type or </a:t>
            </a:r>
            <a:r>
              <a:rPr lang="en-IN" dirty="0" smtClean="0"/>
              <a:t>position</a:t>
            </a:r>
          </a:p>
          <a:p>
            <a:pPr algn="just"/>
            <a:r>
              <a:rPr lang="en-IN" dirty="0"/>
              <a:t>If an HTML element has been </a:t>
            </a:r>
            <a:r>
              <a:rPr lang="en-IN" dirty="0" smtClean="0"/>
              <a:t>labelled </a:t>
            </a:r>
            <a:r>
              <a:rPr lang="en-IN" dirty="0"/>
              <a:t>with an id </a:t>
            </a:r>
            <a:r>
              <a:rPr lang="en-IN" dirty="0" smtClean="0"/>
              <a:t>attribute,</a:t>
            </a:r>
            <a:r>
              <a:rPr lang="en-IN" dirty="0"/>
              <a:t> then you can target it for styling by using an id selector, which takes the form:</a:t>
            </a:r>
          </a:p>
          <a:p>
            <a:pPr algn="just">
              <a:buNone/>
            </a:pPr>
            <a:r>
              <a:rPr lang="en-IN" dirty="0" smtClean="0"/>
              <a:t>    pound/hash </a:t>
            </a:r>
            <a:r>
              <a:rPr lang="en-IN" dirty="0"/>
              <a:t>(#) followed by the id name.</a:t>
            </a: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Rectangle 3"/>
          <p:cNvSpPr/>
          <p:nvPr/>
        </p:nvSpPr>
        <p:spPr>
          <a:xfrm>
            <a:off x="357158" y="642918"/>
            <a:ext cx="4572000" cy="5632311"/>
          </a:xfrm>
          <a:prstGeom prst="rect">
            <a:avLst/>
          </a:prstGeom>
        </p:spPr>
        <p:txBody>
          <a:bodyPr>
            <a:spAutoFit/>
          </a:bodyPr>
          <a:lstStyle/>
          <a:p>
            <a:r>
              <a:rPr lang="en-US" sz="2000" b="1" dirty="0" smtClean="0"/>
              <a:t>&lt;!DOCTYPE html&gt;</a:t>
            </a:r>
          </a:p>
          <a:p>
            <a:r>
              <a:rPr lang="en-US" sz="2000" b="1" dirty="0" smtClean="0"/>
              <a:t>&lt;html&gt;</a:t>
            </a:r>
          </a:p>
          <a:p>
            <a:r>
              <a:rPr lang="en-US" sz="2000" b="1" dirty="0" smtClean="0"/>
              <a:t>&lt;head&gt;</a:t>
            </a:r>
          </a:p>
          <a:p>
            <a:r>
              <a:rPr lang="en-US" sz="2000" b="1" dirty="0" smtClean="0"/>
              <a:t>&lt;style&gt;</a:t>
            </a:r>
          </a:p>
          <a:p>
            <a:r>
              <a:rPr lang="en-US" sz="2000" b="1" dirty="0" smtClean="0"/>
              <a:t>#para1 {</a:t>
            </a:r>
          </a:p>
          <a:p>
            <a:r>
              <a:rPr lang="en-US" sz="2000" b="1" dirty="0" smtClean="0"/>
              <a:t>  text-align: center;</a:t>
            </a:r>
          </a:p>
          <a:p>
            <a:r>
              <a:rPr lang="en-US" sz="2000" b="1" dirty="0" smtClean="0"/>
              <a:t>  color: red;</a:t>
            </a:r>
          </a:p>
          <a:p>
            <a:r>
              <a:rPr lang="en-US" sz="2000" b="1" dirty="0" smtClean="0"/>
              <a:t>}</a:t>
            </a:r>
          </a:p>
          <a:p>
            <a:r>
              <a:rPr lang="en-US" sz="2000" b="1" dirty="0" smtClean="0"/>
              <a:t>&lt;/style&gt;</a:t>
            </a:r>
          </a:p>
          <a:p>
            <a:r>
              <a:rPr lang="en-US" sz="2000" b="1" dirty="0" smtClean="0"/>
              <a:t>&lt;/head&gt;</a:t>
            </a:r>
          </a:p>
          <a:p>
            <a:r>
              <a:rPr lang="en-US" sz="2000" b="1" dirty="0" smtClean="0"/>
              <a:t>&lt;body&gt;</a:t>
            </a:r>
          </a:p>
          <a:p>
            <a:endParaRPr lang="en-US" sz="2000" b="1" dirty="0" smtClean="0"/>
          </a:p>
          <a:p>
            <a:r>
              <a:rPr lang="en-US" sz="2000" b="1" dirty="0" smtClean="0"/>
              <a:t>&lt;p id="para1"&gt;Hello World!&lt;/p&gt;</a:t>
            </a:r>
          </a:p>
          <a:p>
            <a:r>
              <a:rPr lang="en-US" sz="2000" b="1" dirty="0" smtClean="0"/>
              <a:t>&lt;p&gt;This paragraph is not affected by the style.&lt;/p&gt;</a:t>
            </a:r>
          </a:p>
          <a:p>
            <a:endParaRPr lang="en-US" sz="2000" b="1" dirty="0" smtClean="0"/>
          </a:p>
          <a:p>
            <a:r>
              <a:rPr lang="en-US" sz="2000" b="1" dirty="0" smtClean="0"/>
              <a:t>&lt;/body&gt;</a:t>
            </a:r>
          </a:p>
          <a:p>
            <a:r>
              <a:rPr lang="en-US" sz="2000" b="1" dirty="0" smtClean="0"/>
              <a:t>&lt;/html&gt;</a:t>
            </a:r>
            <a:endParaRPr lang="en-US" sz="2000" b="1" dirty="0"/>
          </a:p>
        </p:txBody>
      </p:sp>
      <p:pic>
        <p:nvPicPr>
          <p:cNvPr id="5122" name="Picture 2"/>
          <p:cNvPicPr>
            <a:picLocks noChangeAspect="1" noChangeArrowheads="1"/>
          </p:cNvPicPr>
          <p:nvPr/>
        </p:nvPicPr>
        <p:blipFill>
          <a:blip r:embed="rId2"/>
          <a:srcRect/>
          <a:stretch>
            <a:fillRect/>
          </a:stretch>
        </p:blipFill>
        <p:spPr bwMode="auto">
          <a:xfrm>
            <a:off x="4933950" y="3357562"/>
            <a:ext cx="4210050" cy="1785950"/>
          </a:xfrm>
          <a:prstGeom prst="rect">
            <a:avLst/>
          </a:prstGeom>
          <a:noFill/>
          <a:ln w="9525">
            <a:noFill/>
            <a:miter lim="800000"/>
            <a:headEnd/>
            <a:tailEnd/>
          </a:ln>
          <a:effectLst/>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21507" name="Picture 3"/>
          <p:cNvPicPr>
            <a:picLocks noChangeAspect="1" noChangeArrowheads="1"/>
          </p:cNvPicPr>
          <p:nvPr/>
        </p:nvPicPr>
        <p:blipFill>
          <a:blip r:embed="rId2"/>
          <a:srcRect/>
          <a:stretch>
            <a:fillRect/>
          </a:stretch>
        </p:blipFill>
        <p:spPr bwMode="auto">
          <a:xfrm>
            <a:off x="285720" y="199908"/>
            <a:ext cx="8715436" cy="6158050"/>
          </a:xfrm>
          <a:prstGeom prst="rect">
            <a:avLst/>
          </a:prstGeom>
          <a:noFill/>
          <a:ln w="9525">
            <a:noFill/>
            <a:miter lim="800000"/>
            <a:headEnd/>
            <a:tailEnd/>
          </a:ln>
          <a:effectLst/>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22530" name="Picture 2"/>
          <p:cNvPicPr>
            <a:picLocks noChangeAspect="1" noChangeArrowheads="1"/>
          </p:cNvPicPr>
          <p:nvPr/>
        </p:nvPicPr>
        <p:blipFill>
          <a:blip r:embed="rId2"/>
          <a:srcRect/>
          <a:stretch>
            <a:fillRect/>
          </a:stretch>
        </p:blipFill>
        <p:spPr bwMode="auto">
          <a:xfrm>
            <a:off x="0" y="1785926"/>
            <a:ext cx="8771426" cy="3167077"/>
          </a:xfrm>
          <a:prstGeom prst="rect">
            <a:avLst/>
          </a:prstGeom>
          <a:noFill/>
          <a:ln w="9525">
            <a:noFill/>
            <a:miter lim="800000"/>
            <a:headEnd/>
            <a:tailEnd/>
          </a:ln>
          <a:effec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CSS Syntax</a:t>
            </a:r>
            <a:endParaRPr lang="en-IN" dirty="0"/>
          </a:p>
        </p:txBody>
      </p:sp>
      <p:sp>
        <p:nvSpPr>
          <p:cNvPr id="3" name="Content Placeholder 2"/>
          <p:cNvSpPr>
            <a:spLocks noGrp="1"/>
          </p:cNvSpPr>
          <p:nvPr>
            <p:ph idx="1"/>
          </p:nvPr>
        </p:nvSpPr>
        <p:spPr/>
        <p:txBody>
          <a:bodyPr>
            <a:normAutofit fontScale="92500" lnSpcReduction="20000"/>
          </a:bodyPr>
          <a:lstStyle/>
          <a:p>
            <a:pPr algn="just"/>
            <a:r>
              <a:rPr lang="en-IN" dirty="0"/>
              <a:t>A CSS document consists of one or more style rules. </a:t>
            </a:r>
            <a:endParaRPr lang="en-IN" dirty="0" smtClean="0"/>
          </a:p>
          <a:p>
            <a:pPr algn="just"/>
            <a:r>
              <a:rPr lang="en-IN" dirty="0" smtClean="0"/>
              <a:t>A </a:t>
            </a:r>
            <a:r>
              <a:rPr lang="en-IN" dirty="0"/>
              <a:t>rule consists of a selector </a:t>
            </a:r>
            <a:r>
              <a:rPr lang="en-IN" dirty="0" smtClean="0"/>
              <a:t>that identifies </a:t>
            </a:r>
            <a:r>
              <a:rPr lang="en-IN" dirty="0"/>
              <a:t>the HTML element or elements that will be affected, followed by a series </a:t>
            </a:r>
            <a:r>
              <a:rPr lang="en-IN" dirty="0" smtClean="0"/>
              <a:t>of </a:t>
            </a:r>
            <a:r>
              <a:rPr lang="en-IN" b="1" dirty="0" err="1" smtClean="0"/>
              <a:t>property:value</a:t>
            </a:r>
            <a:r>
              <a:rPr lang="en-IN" b="1" dirty="0" smtClean="0"/>
              <a:t> </a:t>
            </a:r>
            <a:r>
              <a:rPr lang="en-IN" dirty="0"/>
              <a:t>pairs</a:t>
            </a:r>
            <a:r>
              <a:rPr lang="en-IN" b="1" dirty="0"/>
              <a:t> </a:t>
            </a:r>
            <a:r>
              <a:rPr lang="en-IN" dirty="0"/>
              <a:t>(each pair is also called a </a:t>
            </a:r>
            <a:r>
              <a:rPr lang="en-IN" dirty="0" smtClean="0"/>
              <a:t>declaration)</a:t>
            </a:r>
          </a:p>
          <a:p>
            <a:pPr algn="just"/>
            <a:r>
              <a:rPr lang="en-IN" dirty="0"/>
              <a:t>The series of declarations is also called the </a:t>
            </a:r>
            <a:r>
              <a:rPr lang="en-IN" b="1" dirty="0"/>
              <a:t>declaration </a:t>
            </a:r>
            <a:r>
              <a:rPr lang="en-IN" b="1" dirty="0" smtClean="0"/>
              <a:t>block</a:t>
            </a:r>
          </a:p>
          <a:p>
            <a:r>
              <a:rPr lang="en-US" dirty="0" smtClean="0"/>
              <a:t>A CSS rule consists of a selector and a declaration block.</a:t>
            </a:r>
            <a:br>
              <a:rPr lang="en-US" dirty="0" smtClean="0"/>
            </a:br>
            <a:endParaRPr lang="en-IN" dirty="0"/>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Attribute Selectors</a:t>
            </a:r>
            <a:endParaRPr lang="en-IN" dirty="0"/>
          </a:p>
        </p:txBody>
      </p:sp>
      <p:sp>
        <p:nvSpPr>
          <p:cNvPr id="3" name="Content Placeholder 2"/>
          <p:cNvSpPr>
            <a:spLocks noGrp="1"/>
          </p:cNvSpPr>
          <p:nvPr>
            <p:ph idx="1"/>
          </p:nvPr>
        </p:nvSpPr>
        <p:spPr/>
        <p:txBody>
          <a:bodyPr/>
          <a:lstStyle/>
          <a:p>
            <a:pPr algn="just"/>
            <a:r>
              <a:rPr lang="en-IN" dirty="0"/>
              <a:t>An </a:t>
            </a:r>
            <a:r>
              <a:rPr lang="en-IN" b="1" dirty="0"/>
              <a:t>attribute selector </a:t>
            </a:r>
            <a:r>
              <a:rPr lang="en-IN" dirty="0"/>
              <a:t>provides a way to select HTML elements either by the </a:t>
            </a:r>
            <a:r>
              <a:rPr lang="en-IN" dirty="0" smtClean="0"/>
              <a:t>presence of </a:t>
            </a:r>
            <a:r>
              <a:rPr lang="en-IN" dirty="0"/>
              <a:t>an element attribute or by the value of an </a:t>
            </a:r>
            <a:r>
              <a:rPr lang="en-IN" dirty="0" smtClean="0"/>
              <a:t>attribute</a:t>
            </a:r>
          </a:p>
          <a:p>
            <a:pPr algn="just"/>
            <a:r>
              <a:rPr lang="en-IN" dirty="0"/>
              <a:t>Attribute selectors can be a very helpful technique in the styling of </a:t>
            </a:r>
            <a:r>
              <a:rPr lang="en-IN" dirty="0" smtClean="0"/>
              <a:t>hyperlinks and </a:t>
            </a:r>
            <a:r>
              <a:rPr lang="en-IN" dirty="0"/>
              <a:t>images</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23555" name="Picture 3"/>
          <p:cNvPicPr>
            <a:picLocks noChangeAspect="1" noChangeArrowheads="1"/>
          </p:cNvPicPr>
          <p:nvPr/>
        </p:nvPicPr>
        <p:blipFill>
          <a:blip r:embed="rId2"/>
          <a:srcRect/>
          <a:stretch>
            <a:fillRect/>
          </a:stretch>
        </p:blipFill>
        <p:spPr bwMode="auto">
          <a:xfrm>
            <a:off x="428596" y="0"/>
            <a:ext cx="8358245" cy="6643710"/>
          </a:xfrm>
          <a:prstGeom prst="rect">
            <a:avLst/>
          </a:prstGeom>
          <a:noFill/>
          <a:ln w="9525">
            <a:noFill/>
            <a:miter lim="800000"/>
            <a:headEnd/>
            <a:tailEnd/>
          </a:ln>
          <a:effectLst/>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24578" name="Picture 2"/>
          <p:cNvPicPr>
            <a:picLocks noChangeAspect="1" noChangeArrowheads="1"/>
          </p:cNvPicPr>
          <p:nvPr/>
        </p:nvPicPr>
        <p:blipFill>
          <a:blip r:embed="rId2"/>
          <a:srcRect/>
          <a:stretch>
            <a:fillRect/>
          </a:stretch>
        </p:blipFill>
        <p:spPr bwMode="auto">
          <a:xfrm>
            <a:off x="426338" y="928670"/>
            <a:ext cx="7860438" cy="5072098"/>
          </a:xfrm>
          <a:prstGeom prst="rect">
            <a:avLst/>
          </a:prstGeom>
          <a:noFill/>
          <a:ln w="9525">
            <a:noFill/>
            <a:miter lim="800000"/>
            <a:headEnd/>
            <a:tailEnd/>
          </a:ln>
          <a:effectLst/>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25602" name="Picture 2"/>
          <p:cNvPicPr>
            <a:picLocks noChangeAspect="1" noChangeArrowheads="1"/>
          </p:cNvPicPr>
          <p:nvPr/>
        </p:nvPicPr>
        <p:blipFill>
          <a:blip r:embed="rId2"/>
          <a:srcRect/>
          <a:stretch>
            <a:fillRect/>
          </a:stretch>
        </p:blipFill>
        <p:spPr bwMode="auto">
          <a:xfrm>
            <a:off x="204766" y="500042"/>
            <a:ext cx="8582076" cy="6143667"/>
          </a:xfrm>
          <a:prstGeom prst="rect">
            <a:avLst/>
          </a:prstGeom>
          <a:noFill/>
          <a:ln w="9525">
            <a:noFill/>
            <a:miter lim="800000"/>
            <a:headEnd/>
            <a:tailEnd/>
          </a:ln>
          <a:effectLst/>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l"/>
            <a:r>
              <a:rPr lang="en-IN" b="1" dirty="0"/>
              <a:t>Pseudo-Element and Pseudo-Class Selectors</a:t>
            </a:r>
            <a:endParaRPr lang="en-IN" dirty="0"/>
          </a:p>
        </p:txBody>
      </p:sp>
      <p:sp>
        <p:nvSpPr>
          <p:cNvPr id="3" name="Content Placeholder 2"/>
          <p:cNvSpPr>
            <a:spLocks noGrp="1"/>
          </p:cNvSpPr>
          <p:nvPr>
            <p:ph idx="1"/>
          </p:nvPr>
        </p:nvSpPr>
        <p:spPr/>
        <p:txBody>
          <a:bodyPr>
            <a:normAutofit fontScale="92500" lnSpcReduction="10000"/>
          </a:bodyPr>
          <a:lstStyle/>
          <a:p>
            <a:pPr algn="just"/>
            <a:r>
              <a:rPr lang="en-IN" b="1" dirty="0" smtClean="0"/>
              <a:t>A pseudo-element </a:t>
            </a:r>
            <a:r>
              <a:rPr lang="en-IN" b="1" dirty="0"/>
              <a:t>selector </a:t>
            </a:r>
            <a:r>
              <a:rPr lang="en-IN" dirty="0"/>
              <a:t>is a way to select something that does not exist </a:t>
            </a:r>
            <a:r>
              <a:rPr lang="en-IN" dirty="0" smtClean="0"/>
              <a:t>explicitly as </a:t>
            </a:r>
            <a:r>
              <a:rPr lang="en-IN" dirty="0"/>
              <a:t>an element in the HTML document tree but which is still a recognizable </a:t>
            </a:r>
            <a:r>
              <a:rPr lang="en-IN" dirty="0" smtClean="0"/>
              <a:t>selectable object.</a:t>
            </a:r>
          </a:p>
          <a:p>
            <a:pPr algn="just"/>
            <a:r>
              <a:rPr lang="en-IN" dirty="0" smtClean="0"/>
              <a:t> </a:t>
            </a:r>
            <a:r>
              <a:rPr lang="en-IN" dirty="0"/>
              <a:t>For instance, you can select the first line or first letter of any </a:t>
            </a:r>
            <a:r>
              <a:rPr lang="en-IN" dirty="0" smtClean="0"/>
              <a:t>HTML element </a:t>
            </a:r>
            <a:r>
              <a:rPr lang="en-IN" dirty="0"/>
              <a:t>using a pseudo-element </a:t>
            </a:r>
            <a:r>
              <a:rPr lang="en-IN" dirty="0" smtClean="0"/>
              <a:t>selector.</a:t>
            </a:r>
          </a:p>
          <a:p>
            <a:pPr algn="just"/>
            <a:r>
              <a:rPr lang="en-IN" dirty="0"/>
              <a:t>A </a:t>
            </a:r>
            <a:r>
              <a:rPr lang="en-IN" b="1" dirty="0"/>
              <a:t>pseudo-class selector does apply to </a:t>
            </a:r>
            <a:r>
              <a:rPr lang="en-IN" b="1" dirty="0" smtClean="0"/>
              <a:t>an </a:t>
            </a:r>
            <a:r>
              <a:rPr lang="en-IN" dirty="0" smtClean="0"/>
              <a:t>HTML </a:t>
            </a:r>
            <a:r>
              <a:rPr lang="en-IN" dirty="0"/>
              <a:t>element, but targets either a particular state or, in CSS3, a variety of </a:t>
            </a:r>
            <a:r>
              <a:rPr lang="en-IN" dirty="0" smtClean="0"/>
              <a:t>family relationships</a:t>
            </a:r>
            <a:r>
              <a:rPr lang="en-IN" dirty="0"/>
              <a:t>.</a:t>
            </a:r>
            <a:endParaRPr lang="en-IN" dirty="0" smtClean="0"/>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Pseudo-classes</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What are Pseudo-classes?</a:t>
            </a:r>
          </a:p>
          <a:p>
            <a:r>
              <a:rPr lang="en-US" dirty="0" smtClean="0"/>
              <a:t>A pseudo-class is used to define a special state of an element.</a:t>
            </a:r>
          </a:p>
          <a:p>
            <a:r>
              <a:rPr lang="en-US" dirty="0" smtClean="0"/>
              <a:t>For example, it can be used to:</a:t>
            </a:r>
          </a:p>
          <a:p>
            <a:r>
              <a:rPr lang="en-US" dirty="0" smtClean="0"/>
              <a:t>Style an element when a user </a:t>
            </a:r>
            <a:r>
              <a:rPr lang="en-US" dirty="0" err="1" smtClean="0"/>
              <a:t>mouses</a:t>
            </a:r>
            <a:r>
              <a:rPr lang="en-US" dirty="0" smtClean="0"/>
              <a:t> over it</a:t>
            </a:r>
          </a:p>
          <a:p>
            <a:r>
              <a:rPr lang="en-US" dirty="0" smtClean="0"/>
              <a:t>Style visited and unvisited links differently</a:t>
            </a:r>
          </a:p>
          <a:p>
            <a:r>
              <a:rPr lang="en-US" dirty="0" smtClean="0"/>
              <a:t>Style an element when it gets </a:t>
            </a:r>
            <a:r>
              <a:rPr lang="en-US" dirty="0" smtClean="0"/>
              <a:t>focus</a:t>
            </a:r>
          </a:p>
          <a:p>
            <a:r>
              <a:rPr lang="en-US" dirty="0" smtClean="0"/>
              <a:t>Syntax</a:t>
            </a:r>
          </a:p>
          <a:p>
            <a:r>
              <a:rPr lang="en-US" dirty="0" smtClean="0"/>
              <a:t>The syntax of pseudo-classes:</a:t>
            </a:r>
          </a:p>
          <a:p>
            <a:pPr>
              <a:buNone/>
            </a:pPr>
            <a:r>
              <a:rPr lang="en-US" dirty="0" err="1" smtClean="0"/>
              <a:t>selector:pseudo</a:t>
            </a:r>
            <a:r>
              <a:rPr lang="en-US" dirty="0" smtClean="0"/>
              <a:t>-class {</a:t>
            </a:r>
            <a:br>
              <a:rPr lang="en-US" dirty="0" smtClean="0"/>
            </a:br>
            <a:r>
              <a:rPr lang="en-US" dirty="0" smtClean="0"/>
              <a:t>  property: value;</a:t>
            </a:r>
            <a:br>
              <a:rPr lang="en-US" dirty="0" smtClean="0"/>
            </a:br>
            <a:r>
              <a:rPr lang="en-US" dirty="0" smtClean="0"/>
              <a:t>}</a:t>
            </a:r>
          </a:p>
          <a:p>
            <a:endParaRPr lang="en-US" dirty="0"/>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Rectangle 3"/>
          <p:cNvSpPr/>
          <p:nvPr/>
        </p:nvSpPr>
        <p:spPr>
          <a:xfrm>
            <a:off x="0" y="-79653"/>
            <a:ext cx="6858000" cy="7017306"/>
          </a:xfrm>
          <a:prstGeom prst="rect">
            <a:avLst/>
          </a:prstGeom>
        </p:spPr>
        <p:txBody>
          <a:bodyPr wrap="square">
            <a:spAutoFit/>
          </a:bodyPr>
          <a:lstStyle/>
          <a:p>
            <a:r>
              <a:rPr lang="en-US" b="1" dirty="0" smtClean="0"/>
              <a:t>&lt;!DOCTYPE html&gt;</a:t>
            </a:r>
          </a:p>
          <a:p>
            <a:r>
              <a:rPr lang="en-US" b="1" dirty="0" smtClean="0"/>
              <a:t>&lt;html&gt;</a:t>
            </a:r>
          </a:p>
          <a:p>
            <a:r>
              <a:rPr lang="en-US" b="1" dirty="0" smtClean="0"/>
              <a:t>&lt;head&gt;</a:t>
            </a:r>
          </a:p>
          <a:p>
            <a:r>
              <a:rPr lang="en-US" b="1" dirty="0" smtClean="0"/>
              <a:t>&lt;style&gt;</a:t>
            </a:r>
          </a:p>
          <a:p>
            <a:r>
              <a:rPr lang="en-US" b="1" dirty="0" smtClean="0"/>
              <a:t>/* unvisited link */</a:t>
            </a:r>
          </a:p>
          <a:p>
            <a:r>
              <a:rPr lang="en-US" b="1" dirty="0" smtClean="0"/>
              <a:t>a:link {</a:t>
            </a:r>
          </a:p>
          <a:p>
            <a:r>
              <a:rPr lang="en-US" b="1" dirty="0" smtClean="0"/>
              <a:t>  color: red;</a:t>
            </a:r>
          </a:p>
          <a:p>
            <a:r>
              <a:rPr lang="en-US" b="1" dirty="0" smtClean="0"/>
              <a:t>}</a:t>
            </a:r>
          </a:p>
          <a:p>
            <a:endParaRPr lang="en-US" b="1" dirty="0" smtClean="0"/>
          </a:p>
          <a:p>
            <a:r>
              <a:rPr lang="en-US" b="1" dirty="0" smtClean="0"/>
              <a:t>/* visited link */</a:t>
            </a:r>
          </a:p>
          <a:p>
            <a:r>
              <a:rPr lang="en-US" b="1" dirty="0" smtClean="0"/>
              <a:t>a:visited {</a:t>
            </a:r>
          </a:p>
          <a:p>
            <a:r>
              <a:rPr lang="en-US" b="1" dirty="0" smtClean="0"/>
              <a:t>  color: green;</a:t>
            </a:r>
          </a:p>
          <a:p>
            <a:r>
              <a:rPr lang="en-US" b="1" dirty="0" smtClean="0"/>
              <a:t>}</a:t>
            </a:r>
          </a:p>
          <a:p>
            <a:endParaRPr lang="en-US" b="1" dirty="0" smtClean="0"/>
          </a:p>
          <a:p>
            <a:r>
              <a:rPr lang="en-US" b="1" dirty="0" smtClean="0"/>
              <a:t>/* mouse over link */</a:t>
            </a:r>
          </a:p>
          <a:p>
            <a:r>
              <a:rPr lang="en-US" b="1" dirty="0" smtClean="0"/>
              <a:t>a:hover {</a:t>
            </a:r>
          </a:p>
          <a:p>
            <a:r>
              <a:rPr lang="en-US" b="1" dirty="0" smtClean="0"/>
              <a:t>  color: </a:t>
            </a:r>
            <a:r>
              <a:rPr lang="en-US" b="1" dirty="0" err="1" smtClean="0"/>
              <a:t>hotpink</a:t>
            </a:r>
            <a:r>
              <a:rPr lang="en-US" b="1" dirty="0" smtClean="0"/>
              <a:t>;</a:t>
            </a:r>
          </a:p>
          <a:p>
            <a:r>
              <a:rPr lang="en-US" b="1" dirty="0" smtClean="0"/>
              <a:t>}</a:t>
            </a:r>
          </a:p>
          <a:p>
            <a:endParaRPr lang="en-US" b="1" dirty="0" smtClean="0"/>
          </a:p>
          <a:p>
            <a:r>
              <a:rPr lang="en-US" b="1" dirty="0" smtClean="0"/>
              <a:t>/* selected link */</a:t>
            </a:r>
          </a:p>
          <a:p>
            <a:r>
              <a:rPr lang="en-US" b="1" dirty="0" smtClean="0"/>
              <a:t>a:active {</a:t>
            </a:r>
          </a:p>
          <a:p>
            <a:r>
              <a:rPr lang="en-US" b="1" dirty="0" smtClean="0"/>
              <a:t>  color: blue;</a:t>
            </a:r>
          </a:p>
          <a:p>
            <a:r>
              <a:rPr lang="en-US" b="1" dirty="0" smtClean="0"/>
              <a:t>}</a:t>
            </a:r>
          </a:p>
          <a:p>
            <a:r>
              <a:rPr lang="en-US" b="1" dirty="0" smtClean="0"/>
              <a:t>&lt;/style&gt;</a:t>
            </a:r>
          </a:p>
          <a:p>
            <a:r>
              <a:rPr lang="en-US" b="1" dirty="0" smtClean="0"/>
              <a:t>&lt;/head&gt;</a:t>
            </a:r>
            <a:endParaRPr lang="en-US" b="1" dirty="0"/>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Rectangle 3"/>
          <p:cNvSpPr/>
          <p:nvPr/>
        </p:nvSpPr>
        <p:spPr>
          <a:xfrm>
            <a:off x="285720" y="1305342"/>
            <a:ext cx="6572280" cy="3693319"/>
          </a:xfrm>
          <a:prstGeom prst="rect">
            <a:avLst/>
          </a:prstGeom>
        </p:spPr>
        <p:txBody>
          <a:bodyPr wrap="square">
            <a:spAutoFit/>
          </a:bodyPr>
          <a:lstStyle/>
          <a:p>
            <a:r>
              <a:rPr lang="en-US" b="1" dirty="0" smtClean="0"/>
              <a:t>&lt;body&gt;</a:t>
            </a:r>
          </a:p>
          <a:p>
            <a:endParaRPr lang="en-US" b="1" dirty="0" smtClean="0"/>
          </a:p>
          <a:p>
            <a:r>
              <a:rPr lang="en-US" b="1" dirty="0" smtClean="0"/>
              <a:t>&lt;h2&gt;Styling a link depending on state&lt;/h2&gt;</a:t>
            </a:r>
          </a:p>
          <a:p>
            <a:endParaRPr lang="en-US" b="1" dirty="0" smtClean="0"/>
          </a:p>
          <a:p>
            <a:r>
              <a:rPr lang="en-US" b="1" dirty="0" smtClean="0"/>
              <a:t>&lt;p&gt;&lt;b&gt;&lt;a </a:t>
            </a:r>
            <a:r>
              <a:rPr lang="en-US" b="1" dirty="0" err="1" smtClean="0"/>
              <a:t>href</a:t>
            </a:r>
            <a:r>
              <a:rPr lang="en-US" b="1" dirty="0" smtClean="0"/>
              <a:t>="default.asp" target="_blank"&gt;This is a link&lt;/a&gt;&lt;/b&gt;&lt;/p&gt;</a:t>
            </a:r>
          </a:p>
          <a:p>
            <a:r>
              <a:rPr lang="en-US" b="1" dirty="0" smtClean="0"/>
              <a:t>&lt;p&gt;&lt;b&gt;Note:&lt;/b&gt; a:hover MUST come after a:link and a:visited in the CSS definition in order to be effective.&lt;/p&gt;</a:t>
            </a:r>
          </a:p>
          <a:p>
            <a:r>
              <a:rPr lang="en-US" b="1" dirty="0" smtClean="0"/>
              <a:t>&lt;p&gt;&lt;b&gt;Note:&lt;/b&gt; a:active MUST come after a:hover in the CSS definition in order to be effective.&lt;/p&gt;</a:t>
            </a:r>
          </a:p>
          <a:p>
            <a:endParaRPr lang="en-US" b="1" dirty="0" smtClean="0"/>
          </a:p>
          <a:p>
            <a:r>
              <a:rPr lang="en-US" b="1" dirty="0" smtClean="0"/>
              <a:t>&lt;/body&gt;</a:t>
            </a:r>
          </a:p>
          <a:p>
            <a:r>
              <a:rPr lang="en-US" b="1" dirty="0" smtClean="0"/>
              <a:t>&lt;/html&gt;</a:t>
            </a:r>
            <a:endParaRPr lang="en-US" b="1" dirty="0"/>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59746" name="Picture 2"/>
          <p:cNvPicPr>
            <a:picLocks noChangeAspect="1" noChangeArrowheads="1"/>
          </p:cNvPicPr>
          <p:nvPr/>
        </p:nvPicPr>
        <p:blipFill>
          <a:blip r:embed="rId2"/>
          <a:srcRect/>
          <a:stretch>
            <a:fillRect/>
          </a:stretch>
        </p:blipFill>
        <p:spPr bwMode="auto">
          <a:xfrm>
            <a:off x="1" y="571480"/>
            <a:ext cx="8929718" cy="2438412"/>
          </a:xfrm>
          <a:prstGeom prst="rect">
            <a:avLst/>
          </a:prstGeom>
          <a:noFill/>
          <a:ln w="9525">
            <a:noFill/>
            <a:miter lim="800000"/>
            <a:headEnd/>
            <a:tailEnd/>
          </a:ln>
          <a:effectLst/>
        </p:spPr>
      </p:pic>
      <p:pic>
        <p:nvPicPr>
          <p:cNvPr id="159747" name="Picture 3"/>
          <p:cNvPicPr>
            <a:picLocks noChangeAspect="1" noChangeArrowheads="1"/>
          </p:cNvPicPr>
          <p:nvPr/>
        </p:nvPicPr>
        <p:blipFill>
          <a:blip r:embed="rId3"/>
          <a:srcRect/>
          <a:stretch>
            <a:fillRect/>
          </a:stretch>
        </p:blipFill>
        <p:spPr bwMode="auto">
          <a:xfrm>
            <a:off x="0" y="3929066"/>
            <a:ext cx="9144000" cy="2571768"/>
          </a:xfrm>
          <a:prstGeom prst="rect">
            <a:avLst/>
          </a:prstGeom>
          <a:noFill/>
          <a:ln w="9525">
            <a:noFill/>
            <a:miter lim="800000"/>
            <a:headEnd/>
            <a:tailEnd/>
          </a:ln>
          <a:effectLst/>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algn="just"/>
            <a:r>
              <a:rPr lang="en-US" b="1" dirty="0" smtClean="0"/>
              <a:t>Note:</a:t>
            </a:r>
            <a:r>
              <a:rPr lang="en-US" dirty="0" smtClean="0"/>
              <a:t> a:hover MUST come after a:link and a:visited in the CSS definition in order to be effective! a:active MUST come after a:hover in the CSS definition in order to be effective! Pseudo-class names are not case-sensitive.</a:t>
            </a:r>
            <a:endParaRPr 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pPr algn="just"/>
            <a:r>
              <a:rPr lang="en-IN" dirty="0" smtClean="0"/>
              <a:t>A </a:t>
            </a:r>
            <a:r>
              <a:rPr lang="en-IN" dirty="0"/>
              <a:t>declaration block can be together on a single line, or spread </a:t>
            </a:r>
            <a:r>
              <a:rPr lang="en-IN" dirty="0" smtClean="0"/>
              <a:t>across multiple line</a:t>
            </a:r>
          </a:p>
          <a:p>
            <a:pPr algn="just"/>
            <a:r>
              <a:rPr lang="en-IN" dirty="0"/>
              <a:t>The browser ignores white space (i.e., spaces, tabs, and </a:t>
            </a:r>
            <a:r>
              <a:rPr lang="en-IN" dirty="0" smtClean="0"/>
              <a:t>returns) between </a:t>
            </a:r>
            <a:r>
              <a:rPr lang="en-IN" dirty="0"/>
              <a:t>your CSS rules so you can format the CSS however you </a:t>
            </a:r>
            <a:r>
              <a:rPr lang="en-IN" dirty="0" smtClean="0"/>
              <a:t>want</a:t>
            </a:r>
          </a:p>
          <a:p>
            <a:pPr algn="just"/>
            <a:r>
              <a:rPr lang="en-IN" dirty="0"/>
              <a:t>Notice </a:t>
            </a:r>
            <a:r>
              <a:rPr lang="en-IN" dirty="0" smtClean="0"/>
              <a:t>that each </a:t>
            </a:r>
            <a:r>
              <a:rPr lang="en-IN" dirty="0"/>
              <a:t>declaration is terminated with a semicolon</a:t>
            </a: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26626" name="Picture 2"/>
          <p:cNvPicPr>
            <a:picLocks noChangeAspect="1" noChangeArrowheads="1"/>
          </p:cNvPicPr>
          <p:nvPr/>
        </p:nvPicPr>
        <p:blipFill>
          <a:blip r:embed="rId2"/>
          <a:srcRect/>
          <a:stretch>
            <a:fillRect/>
          </a:stretch>
        </p:blipFill>
        <p:spPr bwMode="auto">
          <a:xfrm>
            <a:off x="-60388" y="500042"/>
            <a:ext cx="9204387" cy="5929353"/>
          </a:xfrm>
          <a:prstGeom prst="rect">
            <a:avLst/>
          </a:prstGeom>
          <a:noFill/>
          <a:ln w="9525">
            <a:noFill/>
            <a:miter lim="800000"/>
            <a:headEnd/>
            <a:tailEnd/>
          </a:ln>
          <a:effectLst/>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normAutofit/>
          </a:bodyPr>
          <a:lstStyle/>
          <a:p>
            <a:r>
              <a:rPr lang="en-IN" dirty="0"/>
              <a:t>the order of these pseudo-class elements is important. </a:t>
            </a:r>
            <a:endParaRPr lang="en-IN" dirty="0" smtClean="0"/>
          </a:p>
          <a:p>
            <a:r>
              <a:rPr lang="en-IN" dirty="0" smtClean="0"/>
              <a:t>The :link </a:t>
            </a:r>
            <a:r>
              <a:rPr lang="en-IN" dirty="0"/>
              <a:t>and :visited pseudo-classes should appear before the others. </a:t>
            </a:r>
            <a:endParaRPr lang="en-IN" dirty="0" smtClean="0"/>
          </a:p>
          <a:p>
            <a:r>
              <a:rPr lang="en-IN" dirty="0" smtClean="0"/>
              <a:t>Some developers use </a:t>
            </a:r>
            <a:r>
              <a:rPr lang="en-IN" dirty="0"/>
              <a:t>a mnemonic </a:t>
            </a:r>
            <a:r>
              <a:rPr lang="en-IN" dirty="0" smtClean="0"/>
              <a:t>for </a:t>
            </a:r>
            <a:r>
              <a:rPr lang="en-IN" dirty="0"/>
              <a:t>Link, Visited, Focus, Hover, </a:t>
            </a:r>
            <a:r>
              <a:rPr lang="en-IN" dirty="0" smtClean="0"/>
              <a:t>Active to </a:t>
            </a:r>
            <a:r>
              <a:rPr lang="en-IN" dirty="0" err="1" smtClean="0"/>
              <a:t>remeber</a:t>
            </a:r>
            <a:endParaRPr lang="en-IN" dirty="0"/>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27650" name="Picture 2"/>
          <p:cNvPicPr>
            <a:picLocks noChangeAspect="1" noChangeArrowheads="1"/>
          </p:cNvPicPr>
          <p:nvPr/>
        </p:nvPicPr>
        <p:blipFill>
          <a:blip r:embed="rId2"/>
          <a:srcRect/>
          <a:stretch>
            <a:fillRect/>
          </a:stretch>
        </p:blipFill>
        <p:spPr bwMode="auto">
          <a:xfrm>
            <a:off x="142844" y="76993"/>
            <a:ext cx="8786874" cy="6781007"/>
          </a:xfrm>
          <a:prstGeom prst="rect">
            <a:avLst/>
          </a:prstGeom>
          <a:noFill/>
          <a:ln w="9525">
            <a:noFill/>
            <a:miter lim="800000"/>
            <a:headEnd/>
            <a:tailEnd/>
          </a:ln>
          <a:effectLst/>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Rectangle 3"/>
          <p:cNvSpPr/>
          <p:nvPr/>
        </p:nvSpPr>
        <p:spPr>
          <a:xfrm>
            <a:off x="285720" y="0"/>
            <a:ext cx="6643718" cy="6463308"/>
          </a:xfrm>
          <a:prstGeom prst="rect">
            <a:avLst/>
          </a:prstGeom>
        </p:spPr>
        <p:txBody>
          <a:bodyPr wrap="square">
            <a:spAutoFit/>
          </a:bodyPr>
          <a:lstStyle/>
          <a:p>
            <a:r>
              <a:rPr lang="en-US" b="1" dirty="0" smtClean="0"/>
              <a:t>&lt;!DOCTYPE html&gt;</a:t>
            </a:r>
          </a:p>
          <a:p>
            <a:r>
              <a:rPr lang="en-US" b="1" dirty="0" smtClean="0"/>
              <a:t>&lt;html&gt;</a:t>
            </a:r>
          </a:p>
          <a:p>
            <a:r>
              <a:rPr lang="en-US" b="1" dirty="0" smtClean="0"/>
              <a:t>&lt;head&gt;</a:t>
            </a:r>
          </a:p>
          <a:p>
            <a:r>
              <a:rPr lang="en-US" b="1" dirty="0" smtClean="0"/>
              <a:t>&lt;style&gt;</a:t>
            </a:r>
          </a:p>
          <a:p>
            <a:r>
              <a:rPr lang="en-US" b="1" dirty="0" smtClean="0"/>
              <a:t>p {</a:t>
            </a:r>
          </a:p>
          <a:p>
            <a:r>
              <a:rPr lang="en-US" b="1" dirty="0" smtClean="0"/>
              <a:t>  display: none;</a:t>
            </a:r>
          </a:p>
          <a:p>
            <a:r>
              <a:rPr lang="en-US" b="1" dirty="0" smtClean="0"/>
              <a:t>  background-color: yellow;</a:t>
            </a:r>
          </a:p>
          <a:p>
            <a:r>
              <a:rPr lang="en-US" b="1" dirty="0" smtClean="0"/>
              <a:t>  padding: 20px;</a:t>
            </a:r>
          </a:p>
          <a:p>
            <a:r>
              <a:rPr lang="en-US" b="1" dirty="0" smtClean="0"/>
              <a:t>}</a:t>
            </a:r>
          </a:p>
          <a:p>
            <a:endParaRPr lang="en-US" b="1" dirty="0" smtClean="0"/>
          </a:p>
          <a:p>
            <a:r>
              <a:rPr lang="en-US" b="1" dirty="0" err="1" smtClean="0"/>
              <a:t>div:hover</a:t>
            </a:r>
            <a:r>
              <a:rPr lang="en-US" b="1" dirty="0" smtClean="0"/>
              <a:t> p {</a:t>
            </a:r>
          </a:p>
          <a:p>
            <a:r>
              <a:rPr lang="en-US" b="1" dirty="0" smtClean="0"/>
              <a:t>  display: block;</a:t>
            </a:r>
          </a:p>
          <a:p>
            <a:r>
              <a:rPr lang="en-US" b="1" dirty="0" smtClean="0"/>
              <a:t>}</a:t>
            </a:r>
          </a:p>
          <a:p>
            <a:r>
              <a:rPr lang="en-US" b="1" dirty="0" smtClean="0"/>
              <a:t>&lt;/style&gt;</a:t>
            </a:r>
          </a:p>
          <a:p>
            <a:r>
              <a:rPr lang="en-US" b="1" dirty="0" smtClean="0"/>
              <a:t>&lt;/head&gt;</a:t>
            </a:r>
          </a:p>
          <a:p>
            <a:r>
              <a:rPr lang="en-US" b="1" dirty="0" smtClean="0"/>
              <a:t>&lt;body&gt;</a:t>
            </a:r>
          </a:p>
          <a:p>
            <a:endParaRPr lang="en-US" b="1" dirty="0" smtClean="0"/>
          </a:p>
          <a:p>
            <a:r>
              <a:rPr lang="en-US" b="1" dirty="0" smtClean="0"/>
              <a:t>&lt;div&gt;Hover over this div element to show the p element</a:t>
            </a:r>
          </a:p>
          <a:p>
            <a:r>
              <a:rPr lang="en-US" b="1" dirty="0" smtClean="0"/>
              <a:t>  &lt;p&gt;Tada! Here I am!&lt;/p&gt;</a:t>
            </a:r>
          </a:p>
          <a:p>
            <a:r>
              <a:rPr lang="en-US" b="1" dirty="0" smtClean="0"/>
              <a:t>&lt;/div&gt;</a:t>
            </a:r>
          </a:p>
          <a:p>
            <a:endParaRPr lang="en-US" b="1" dirty="0" smtClean="0"/>
          </a:p>
          <a:p>
            <a:r>
              <a:rPr lang="en-US" b="1" dirty="0" smtClean="0"/>
              <a:t>&lt;/body&gt;</a:t>
            </a:r>
          </a:p>
          <a:p>
            <a:r>
              <a:rPr lang="en-US" b="1" dirty="0" smtClean="0"/>
              <a:t>&lt;/html&gt;</a:t>
            </a:r>
            <a:endParaRPr lang="en-US" b="1" dirty="0"/>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60770" name="Picture 2"/>
          <p:cNvPicPr>
            <a:picLocks noChangeAspect="1" noChangeArrowheads="1"/>
          </p:cNvPicPr>
          <p:nvPr/>
        </p:nvPicPr>
        <p:blipFill>
          <a:blip r:embed="rId2"/>
          <a:srcRect/>
          <a:stretch>
            <a:fillRect/>
          </a:stretch>
        </p:blipFill>
        <p:spPr bwMode="auto">
          <a:xfrm>
            <a:off x="444343" y="1000108"/>
            <a:ext cx="8699657" cy="1557346"/>
          </a:xfrm>
          <a:prstGeom prst="rect">
            <a:avLst/>
          </a:prstGeom>
          <a:noFill/>
          <a:ln w="9525">
            <a:noFill/>
            <a:miter lim="800000"/>
            <a:headEnd/>
            <a:tailEnd/>
          </a:ln>
          <a:effectLst/>
        </p:spPr>
      </p:pic>
      <p:pic>
        <p:nvPicPr>
          <p:cNvPr id="160771" name="Picture 3"/>
          <p:cNvPicPr>
            <a:picLocks noChangeAspect="1" noChangeArrowheads="1"/>
          </p:cNvPicPr>
          <p:nvPr/>
        </p:nvPicPr>
        <p:blipFill>
          <a:blip r:embed="rId3"/>
          <a:srcRect/>
          <a:stretch>
            <a:fillRect/>
          </a:stretch>
        </p:blipFill>
        <p:spPr bwMode="auto">
          <a:xfrm>
            <a:off x="285720" y="4000504"/>
            <a:ext cx="8501089" cy="2681301"/>
          </a:xfrm>
          <a:prstGeom prst="rect">
            <a:avLst/>
          </a:prstGeom>
          <a:noFill/>
          <a:ln w="9525">
            <a:noFill/>
            <a:miter lim="800000"/>
            <a:headEnd/>
            <a:tailEnd/>
          </a:ln>
          <a:effectLst/>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Pseudo-Elements</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What are Pseudo-Elements?</a:t>
            </a:r>
          </a:p>
          <a:p>
            <a:r>
              <a:rPr lang="en-US" dirty="0" smtClean="0"/>
              <a:t>A CSS pseudo-element is used to style specified parts of an element.</a:t>
            </a:r>
          </a:p>
          <a:p>
            <a:r>
              <a:rPr lang="en-US" dirty="0" smtClean="0"/>
              <a:t>For example, it can be used to:</a:t>
            </a:r>
          </a:p>
          <a:p>
            <a:r>
              <a:rPr lang="en-US" dirty="0" smtClean="0"/>
              <a:t>Style the first letter, or line, of an element</a:t>
            </a:r>
          </a:p>
          <a:p>
            <a:r>
              <a:rPr lang="en-US" dirty="0" smtClean="0"/>
              <a:t>Insert content before, or after, the content of an </a:t>
            </a:r>
            <a:r>
              <a:rPr lang="en-US" dirty="0" smtClean="0"/>
              <a:t>element</a:t>
            </a:r>
          </a:p>
          <a:p>
            <a:r>
              <a:rPr lang="en-US" dirty="0" smtClean="0"/>
              <a:t>The syntax of pseudo-elements:</a:t>
            </a:r>
          </a:p>
          <a:p>
            <a:pPr>
              <a:buNone/>
            </a:pPr>
            <a:r>
              <a:rPr lang="en-US" dirty="0" smtClean="0"/>
              <a:t>selector::pseudo-element {</a:t>
            </a:r>
            <a:br>
              <a:rPr lang="en-US" dirty="0" smtClean="0"/>
            </a:br>
            <a:r>
              <a:rPr lang="en-US" dirty="0" smtClean="0"/>
              <a:t>  property: value;</a:t>
            </a:r>
            <a:br>
              <a:rPr lang="en-US" dirty="0" smtClean="0"/>
            </a:br>
            <a:r>
              <a:rPr lang="en-US" dirty="0" smtClean="0"/>
              <a:t>}</a:t>
            </a:r>
          </a:p>
          <a:p>
            <a:endParaRPr lang="en-US" dirty="0" smtClean="0"/>
          </a:p>
          <a:p>
            <a:endParaRPr lang="en-US" dirty="0"/>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Rectangle 3"/>
          <p:cNvSpPr/>
          <p:nvPr/>
        </p:nvSpPr>
        <p:spPr>
          <a:xfrm>
            <a:off x="2286000" y="474345"/>
            <a:ext cx="4572000" cy="5909310"/>
          </a:xfrm>
          <a:prstGeom prst="rect">
            <a:avLst/>
          </a:prstGeom>
        </p:spPr>
        <p:txBody>
          <a:bodyPr>
            <a:spAutoFit/>
          </a:bodyPr>
          <a:lstStyle/>
          <a:p>
            <a:r>
              <a:rPr lang="en-US" b="1" dirty="0" smtClean="0"/>
              <a:t>&lt;!DOCTYPE html&gt;</a:t>
            </a:r>
          </a:p>
          <a:p>
            <a:r>
              <a:rPr lang="en-US" b="1" dirty="0" smtClean="0"/>
              <a:t>&lt;html&gt;</a:t>
            </a:r>
          </a:p>
          <a:p>
            <a:r>
              <a:rPr lang="en-US" b="1" dirty="0" smtClean="0"/>
              <a:t>&lt;head&gt;</a:t>
            </a:r>
          </a:p>
          <a:p>
            <a:r>
              <a:rPr lang="en-US" b="1" dirty="0" smtClean="0"/>
              <a:t>&lt;style&gt;</a:t>
            </a:r>
          </a:p>
          <a:p>
            <a:r>
              <a:rPr lang="en-US" b="1" dirty="0" smtClean="0"/>
              <a:t>p::first-line {</a:t>
            </a:r>
          </a:p>
          <a:p>
            <a:r>
              <a:rPr lang="en-US" b="1" dirty="0" smtClean="0"/>
              <a:t>  color: #ff0000;</a:t>
            </a:r>
          </a:p>
          <a:p>
            <a:r>
              <a:rPr lang="en-US" b="1" dirty="0" smtClean="0"/>
              <a:t>  font-variant: small-caps;</a:t>
            </a:r>
          </a:p>
          <a:p>
            <a:r>
              <a:rPr lang="en-US" b="1" dirty="0" smtClean="0"/>
              <a:t>}</a:t>
            </a:r>
          </a:p>
          <a:p>
            <a:r>
              <a:rPr lang="en-US" b="1" dirty="0" smtClean="0"/>
              <a:t>&lt;/style&gt;</a:t>
            </a:r>
          </a:p>
          <a:p>
            <a:r>
              <a:rPr lang="en-US" b="1" dirty="0" smtClean="0"/>
              <a:t>&lt;/head&gt;</a:t>
            </a:r>
          </a:p>
          <a:p>
            <a:r>
              <a:rPr lang="en-US" b="1" dirty="0" smtClean="0"/>
              <a:t>&lt;body&gt;</a:t>
            </a:r>
          </a:p>
          <a:p>
            <a:endParaRPr lang="en-US" b="1" dirty="0" smtClean="0"/>
          </a:p>
          <a:p>
            <a:r>
              <a:rPr lang="en-US" b="1" dirty="0" smtClean="0"/>
              <a:t>&lt;p&gt;You can use the ::first-line pseudo-element to add a special effect to the first line of a text. Some more text. And even more, and more, and more, and more, and more, and more, and more, and more, and more, and more, and more, and more.&lt;/p&gt;</a:t>
            </a:r>
          </a:p>
          <a:p>
            <a:endParaRPr lang="en-US" b="1" dirty="0" smtClean="0"/>
          </a:p>
          <a:p>
            <a:r>
              <a:rPr lang="en-US" b="1" dirty="0" smtClean="0"/>
              <a:t>&lt;/body&gt;</a:t>
            </a:r>
          </a:p>
          <a:p>
            <a:r>
              <a:rPr lang="en-US" b="1" dirty="0" smtClean="0"/>
              <a:t>&lt;/html&gt;</a:t>
            </a:r>
            <a:endParaRPr lang="en-US" b="1" dirty="0"/>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61794" name="Picture 2"/>
          <p:cNvPicPr>
            <a:picLocks noChangeAspect="1" noChangeArrowheads="1"/>
          </p:cNvPicPr>
          <p:nvPr/>
        </p:nvPicPr>
        <p:blipFill>
          <a:blip r:embed="rId2"/>
          <a:srcRect/>
          <a:stretch>
            <a:fillRect/>
          </a:stretch>
        </p:blipFill>
        <p:spPr bwMode="auto">
          <a:xfrm>
            <a:off x="0" y="2000240"/>
            <a:ext cx="9164475" cy="1895485"/>
          </a:xfrm>
          <a:prstGeom prst="rect">
            <a:avLst/>
          </a:prstGeom>
          <a:noFill/>
          <a:ln w="9525">
            <a:noFill/>
            <a:miter lim="800000"/>
            <a:headEnd/>
            <a:tailEnd/>
          </a:ln>
          <a:effectLst/>
        </p:spPr>
      </p:pic>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a:p>
        </p:txBody>
      </p:sp>
      <p:sp>
        <p:nvSpPr>
          <p:cNvPr id="4" name="Rectangle 3"/>
          <p:cNvSpPr/>
          <p:nvPr/>
        </p:nvSpPr>
        <p:spPr>
          <a:xfrm>
            <a:off x="2286000" y="889844"/>
            <a:ext cx="4572000" cy="5078313"/>
          </a:xfrm>
          <a:prstGeom prst="rect">
            <a:avLst/>
          </a:prstGeom>
        </p:spPr>
        <p:txBody>
          <a:bodyPr>
            <a:spAutoFit/>
          </a:bodyPr>
          <a:lstStyle/>
          <a:p>
            <a:r>
              <a:rPr lang="en-US" b="1" dirty="0" smtClean="0"/>
              <a:t>&lt;!DOCTYPE html&gt;</a:t>
            </a:r>
          </a:p>
          <a:p>
            <a:r>
              <a:rPr lang="en-US" b="1" dirty="0" smtClean="0"/>
              <a:t>&lt;html&gt;</a:t>
            </a:r>
          </a:p>
          <a:p>
            <a:r>
              <a:rPr lang="en-US" b="1" dirty="0" smtClean="0"/>
              <a:t>&lt;head&gt;</a:t>
            </a:r>
          </a:p>
          <a:p>
            <a:r>
              <a:rPr lang="en-US" b="1" dirty="0" smtClean="0"/>
              <a:t>&lt;style&gt;</a:t>
            </a:r>
          </a:p>
          <a:p>
            <a:r>
              <a:rPr lang="en-US" b="1" dirty="0" smtClean="0"/>
              <a:t>p::first-letter {</a:t>
            </a:r>
          </a:p>
          <a:p>
            <a:r>
              <a:rPr lang="en-US" b="1" dirty="0" smtClean="0"/>
              <a:t>  color: #ff0000;</a:t>
            </a:r>
          </a:p>
          <a:p>
            <a:r>
              <a:rPr lang="en-US" b="1" dirty="0" smtClean="0"/>
              <a:t>  font-size: xx-large;</a:t>
            </a:r>
          </a:p>
          <a:p>
            <a:r>
              <a:rPr lang="en-US" b="1" dirty="0" smtClean="0"/>
              <a:t>}</a:t>
            </a:r>
          </a:p>
          <a:p>
            <a:r>
              <a:rPr lang="en-US" b="1" dirty="0" smtClean="0"/>
              <a:t>&lt;/style&gt;</a:t>
            </a:r>
          </a:p>
          <a:p>
            <a:r>
              <a:rPr lang="en-US" b="1" dirty="0" smtClean="0"/>
              <a:t>&lt;/head&gt;</a:t>
            </a:r>
          </a:p>
          <a:p>
            <a:r>
              <a:rPr lang="en-US" b="1" dirty="0" smtClean="0"/>
              <a:t>&lt;body&gt;</a:t>
            </a:r>
          </a:p>
          <a:p>
            <a:endParaRPr lang="en-US" b="1" dirty="0" smtClean="0"/>
          </a:p>
          <a:p>
            <a:r>
              <a:rPr lang="en-US" b="1" dirty="0" smtClean="0"/>
              <a:t>&lt;p&gt;You can use the ::first-letter pseudo-element to add a special effect to the first character of a text!&lt;/p&gt;</a:t>
            </a:r>
          </a:p>
          <a:p>
            <a:endParaRPr lang="en-US" b="1" dirty="0" smtClean="0"/>
          </a:p>
          <a:p>
            <a:r>
              <a:rPr lang="en-US" b="1" dirty="0" smtClean="0"/>
              <a:t>&lt;/body&gt;</a:t>
            </a:r>
          </a:p>
          <a:p>
            <a:r>
              <a:rPr lang="en-US" b="1" dirty="0" smtClean="0"/>
              <a:t>&lt;/html&gt;</a:t>
            </a:r>
            <a:endParaRPr lang="en-US" b="1" dirty="0"/>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62818" name="Picture 2"/>
          <p:cNvPicPr>
            <a:picLocks noChangeAspect="1" noChangeArrowheads="1"/>
          </p:cNvPicPr>
          <p:nvPr/>
        </p:nvPicPr>
        <p:blipFill>
          <a:blip r:embed="rId2"/>
          <a:srcRect/>
          <a:stretch>
            <a:fillRect/>
          </a:stretch>
        </p:blipFill>
        <p:spPr bwMode="auto">
          <a:xfrm>
            <a:off x="0" y="2071678"/>
            <a:ext cx="9144000" cy="1681172"/>
          </a:xfrm>
          <a:prstGeom prst="rect">
            <a:avLst/>
          </a:prstGeom>
          <a:noFill/>
          <a:ln w="9525">
            <a:noFill/>
            <a:miter lim="800000"/>
            <a:headEnd/>
            <a:tailEnd/>
          </a:ln>
          <a:effectLst/>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457</TotalTime>
  <Words>8217</Words>
  <Application>Microsoft Office PowerPoint</Application>
  <PresentationFormat>On-screen Show (4:3)</PresentationFormat>
  <Paragraphs>1117</Paragraphs>
  <Slides>221</Slides>
  <Notes>0</Notes>
  <HiddenSlides>0</HiddenSlides>
  <MMClips>0</MMClips>
  <ScaleCrop>false</ScaleCrop>
  <HeadingPairs>
    <vt:vector size="4" baseType="variant">
      <vt:variant>
        <vt:lpstr>Theme</vt:lpstr>
      </vt:variant>
      <vt:variant>
        <vt:i4>1</vt:i4>
      </vt:variant>
      <vt:variant>
        <vt:lpstr>Slide Titles</vt:lpstr>
      </vt:variant>
      <vt:variant>
        <vt:i4>221</vt:i4>
      </vt:variant>
    </vt:vector>
  </HeadingPairs>
  <TitlesOfParts>
    <vt:vector size="222" baseType="lpstr">
      <vt:lpstr>Office Theme</vt:lpstr>
      <vt:lpstr>CSS (CSS stands for Cascading Style Sheets) </vt:lpstr>
      <vt:lpstr>Slide 2</vt:lpstr>
      <vt:lpstr>Presentation task is best performed using Cascading Style Sheets (CSS)</vt:lpstr>
      <vt:lpstr>Benefits of CSS </vt:lpstr>
      <vt:lpstr>Slide 5</vt:lpstr>
      <vt:lpstr>Slide 6</vt:lpstr>
      <vt:lpstr>Slide 7</vt:lpstr>
      <vt:lpstr>CSS Syntax</vt:lpstr>
      <vt:lpstr>Slide 9</vt:lpstr>
      <vt:lpstr>Slide 10</vt:lpstr>
      <vt:lpstr>Slide 11</vt:lpstr>
      <vt:lpstr>Slide 12</vt:lpstr>
      <vt:lpstr>Slide 13</vt:lpstr>
      <vt:lpstr>Slide 14</vt:lpstr>
      <vt:lpstr>Selectors</vt:lpstr>
      <vt:lpstr>Slide 16</vt:lpstr>
      <vt:lpstr>Properties</vt:lpstr>
      <vt:lpstr>Slide 18</vt:lpstr>
      <vt:lpstr>Slide 19</vt:lpstr>
      <vt:lpstr>Values</vt:lpstr>
      <vt:lpstr>Slide 21</vt:lpstr>
      <vt:lpstr>Slide 22</vt:lpstr>
      <vt:lpstr>Units</vt:lpstr>
      <vt:lpstr>Units</vt:lpstr>
      <vt:lpstr>Slide 25</vt:lpstr>
      <vt:lpstr>Slide 26</vt:lpstr>
      <vt:lpstr>Slide 27</vt:lpstr>
      <vt:lpstr>Slide 28</vt:lpstr>
      <vt:lpstr>Slide 29</vt:lpstr>
      <vt:lpstr>Slide 30</vt:lpstr>
      <vt:lpstr>Slide 31</vt:lpstr>
      <vt:lpstr>Slide 32</vt:lpstr>
      <vt:lpstr>Slide 33</vt:lpstr>
      <vt:lpstr>Location of styles</vt:lpstr>
      <vt:lpstr>Inline styles</vt:lpstr>
      <vt:lpstr>Slide 36</vt:lpstr>
      <vt:lpstr>Slide 37</vt:lpstr>
      <vt:lpstr>Slide 38</vt:lpstr>
      <vt:lpstr>Embedded style sheets</vt:lpstr>
      <vt:lpstr>Slide 40</vt:lpstr>
      <vt:lpstr>Slide 41</vt:lpstr>
      <vt:lpstr>External style</vt:lpstr>
      <vt:lpstr>External style sheet</vt:lpstr>
      <vt:lpstr>Slide 44</vt:lpstr>
      <vt:lpstr>Slide 45</vt:lpstr>
      <vt:lpstr>Slide 46</vt:lpstr>
      <vt:lpstr>Slide 47</vt:lpstr>
      <vt:lpstr>Slide 48</vt:lpstr>
      <vt:lpstr>Slide 49</vt:lpstr>
      <vt:lpstr>Slide 50</vt:lpstr>
      <vt:lpstr>Slide 51</vt:lpstr>
      <vt:lpstr>Slide 52</vt:lpstr>
      <vt:lpstr>Slide 53</vt:lpstr>
      <vt:lpstr>Selectors</vt:lpstr>
      <vt:lpstr>Slide 55</vt:lpstr>
      <vt:lpstr>Slide 56</vt:lpstr>
      <vt:lpstr>Element Selectors</vt:lpstr>
      <vt:lpstr>Slide 58</vt:lpstr>
      <vt:lpstr>Slide 59</vt:lpstr>
      <vt:lpstr>The CSS Universal Selector </vt:lpstr>
      <vt:lpstr>Slide 61</vt:lpstr>
      <vt:lpstr>Slide 62</vt:lpstr>
      <vt:lpstr>Slide 63</vt:lpstr>
      <vt:lpstr>Slide 64</vt:lpstr>
      <vt:lpstr>Slide 65</vt:lpstr>
      <vt:lpstr>Slide 66</vt:lpstr>
      <vt:lpstr>Class selector</vt:lpstr>
      <vt:lpstr>Class selector</vt:lpstr>
      <vt:lpstr>Slide 69</vt:lpstr>
      <vt:lpstr>Slide 70</vt:lpstr>
      <vt:lpstr>Slide 71</vt:lpstr>
      <vt:lpstr>Slide 72</vt:lpstr>
      <vt:lpstr>Slide 73</vt:lpstr>
      <vt:lpstr>Slide 74</vt:lpstr>
      <vt:lpstr>ID Selector</vt:lpstr>
      <vt:lpstr>Id Selectros</vt:lpstr>
      <vt:lpstr>Slide 77</vt:lpstr>
      <vt:lpstr>Slide 78</vt:lpstr>
      <vt:lpstr>Slide 79</vt:lpstr>
      <vt:lpstr>Attribute Selectors</vt:lpstr>
      <vt:lpstr>Slide 81</vt:lpstr>
      <vt:lpstr>Slide 82</vt:lpstr>
      <vt:lpstr>Slide 83</vt:lpstr>
      <vt:lpstr>Pseudo-Element and Pseudo-Class Selectors</vt:lpstr>
      <vt:lpstr>Pseudo-classes</vt:lpstr>
      <vt:lpstr>Slide 86</vt:lpstr>
      <vt:lpstr>Slide 87</vt:lpstr>
      <vt:lpstr>Slide 88</vt:lpstr>
      <vt:lpstr>Slide 89</vt:lpstr>
      <vt:lpstr>Slide 90</vt:lpstr>
      <vt:lpstr>Slide 91</vt:lpstr>
      <vt:lpstr>Slide 92</vt:lpstr>
      <vt:lpstr>Slide 93</vt:lpstr>
      <vt:lpstr>Slide 94</vt:lpstr>
      <vt:lpstr>Pseudo-Elements</vt:lpstr>
      <vt:lpstr>Slide 96</vt:lpstr>
      <vt:lpstr>Slide 97</vt:lpstr>
      <vt:lpstr>Slide 98</vt:lpstr>
      <vt:lpstr>Slide 99</vt:lpstr>
      <vt:lpstr>Contextual Selectros</vt:lpstr>
      <vt:lpstr>Slide 101</vt:lpstr>
      <vt:lpstr>Slide 102</vt:lpstr>
      <vt:lpstr>Slide 103</vt:lpstr>
      <vt:lpstr>Slide 104</vt:lpstr>
      <vt:lpstr>Slide 105</vt:lpstr>
      <vt:lpstr>Slide 106</vt:lpstr>
      <vt:lpstr>Advanced CSS</vt:lpstr>
      <vt:lpstr>Normal Flow</vt:lpstr>
      <vt:lpstr>Slide 109</vt:lpstr>
      <vt:lpstr>Slide 110</vt:lpstr>
      <vt:lpstr>Slide 111</vt:lpstr>
      <vt:lpstr>Slide 112</vt:lpstr>
      <vt:lpstr>Slide 113</vt:lpstr>
      <vt:lpstr>Slide 114</vt:lpstr>
      <vt:lpstr>Slide 115</vt:lpstr>
      <vt:lpstr>Slide 116</vt:lpstr>
      <vt:lpstr>Slide 117</vt:lpstr>
      <vt:lpstr>Positioning Elements</vt:lpstr>
      <vt:lpstr>Slide 119</vt:lpstr>
      <vt:lpstr>Slide 120</vt:lpstr>
      <vt:lpstr>Slide 121</vt:lpstr>
      <vt:lpstr>Slide 122</vt:lpstr>
      <vt:lpstr>Slide 123</vt:lpstr>
      <vt:lpstr>Slide 124</vt:lpstr>
      <vt:lpstr>Slide 125</vt:lpstr>
      <vt:lpstr>Slide 126</vt:lpstr>
      <vt:lpstr>Slide 127</vt:lpstr>
      <vt:lpstr>Slide 128</vt:lpstr>
      <vt:lpstr>Slide 129</vt:lpstr>
      <vt:lpstr>Slide 130</vt:lpstr>
      <vt:lpstr>Slide 131</vt:lpstr>
      <vt:lpstr>Slide 132</vt:lpstr>
      <vt:lpstr>Slide 133</vt:lpstr>
      <vt:lpstr>Slide 134</vt:lpstr>
      <vt:lpstr>Slide 135</vt:lpstr>
      <vt:lpstr>Slide 136</vt:lpstr>
      <vt:lpstr>Slide 137</vt:lpstr>
      <vt:lpstr>Slide 138</vt:lpstr>
      <vt:lpstr>Slide 139</vt:lpstr>
      <vt:lpstr>Slide 140</vt:lpstr>
      <vt:lpstr>Slide 141</vt:lpstr>
      <vt:lpstr>Slide 142</vt:lpstr>
      <vt:lpstr>Slide 143</vt:lpstr>
      <vt:lpstr>Slide 144</vt:lpstr>
      <vt:lpstr>Slide 145</vt:lpstr>
      <vt:lpstr>Slide 146</vt:lpstr>
      <vt:lpstr>Floating Elements</vt:lpstr>
      <vt:lpstr>Slide 148</vt:lpstr>
      <vt:lpstr>Slide 149</vt:lpstr>
      <vt:lpstr>Slide 150</vt:lpstr>
      <vt:lpstr>Slide 151</vt:lpstr>
      <vt:lpstr>Slide 152</vt:lpstr>
      <vt:lpstr>Slide 153</vt:lpstr>
      <vt:lpstr>Slide 154</vt:lpstr>
      <vt:lpstr>Slide 155</vt:lpstr>
      <vt:lpstr>Slide 156</vt:lpstr>
      <vt:lpstr>Slide 157</vt:lpstr>
      <vt:lpstr>Slide 158</vt:lpstr>
      <vt:lpstr>Slide 159</vt:lpstr>
      <vt:lpstr>Slide 160</vt:lpstr>
      <vt:lpstr>&lt;h2&gt;Float Right&lt;/h2&gt;</vt:lpstr>
      <vt:lpstr>&lt;h2&gt;Float Left&lt;/h2&gt;</vt:lpstr>
      <vt:lpstr>Slide 163</vt:lpstr>
      <vt:lpstr>Slide 164</vt:lpstr>
      <vt:lpstr>Slide 165</vt:lpstr>
      <vt:lpstr>Slide 166</vt:lpstr>
      <vt:lpstr>Slide 167</vt:lpstr>
      <vt:lpstr>Slide 168</vt:lpstr>
      <vt:lpstr>Clear property</vt:lpstr>
      <vt:lpstr>Slide 170</vt:lpstr>
      <vt:lpstr>Slide 171</vt:lpstr>
      <vt:lpstr>Slide 172</vt:lpstr>
      <vt:lpstr>Slide 173</vt:lpstr>
      <vt:lpstr>Slide 174</vt:lpstr>
      <vt:lpstr>Slide 175</vt:lpstr>
      <vt:lpstr>Slide 176</vt:lpstr>
      <vt:lpstr>Slide 177</vt:lpstr>
      <vt:lpstr>Slide 178</vt:lpstr>
      <vt:lpstr>Slide 179</vt:lpstr>
      <vt:lpstr>Slide 180</vt:lpstr>
      <vt:lpstr>Slide 181</vt:lpstr>
      <vt:lpstr>Slide 182</vt:lpstr>
      <vt:lpstr>Slide 183</vt:lpstr>
      <vt:lpstr>Slide 184</vt:lpstr>
      <vt:lpstr>Slide 185</vt:lpstr>
      <vt:lpstr>Slide 186</vt:lpstr>
      <vt:lpstr>Approaches to CSS layout</vt:lpstr>
      <vt:lpstr>Fixed Layout</vt:lpstr>
      <vt:lpstr>Slide 189</vt:lpstr>
      <vt:lpstr>Slide 190</vt:lpstr>
      <vt:lpstr>Slide 191</vt:lpstr>
      <vt:lpstr>Slide 192</vt:lpstr>
      <vt:lpstr>Liquid Layout</vt:lpstr>
      <vt:lpstr>Slide 194</vt:lpstr>
      <vt:lpstr>Slide 195</vt:lpstr>
      <vt:lpstr>Hybrid Layout</vt:lpstr>
      <vt:lpstr>Responsive Design</vt:lpstr>
      <vt:lpstr>Slide 198</vt:lpstr>
      <vt:lpstr>Slide 199</vt:lpstr>
      <vt:lpstr>Slide 200</vt:lpstr>
      <vt:lpstr>Slide 201</vt:lpstr>
      <vt:lpstr>Setting Viewports</vt:lpstr>
      <vt:lpstr>Slide 203</vt:lpstr>
      <vt:lpstr>Slide 204</vt:lpstr>
      <vt:lpstr>Slide 205</vt:lpstr>
      <vt:lpstr>Slide 206</vt:lpstr>
      <vt:lpstr>Media Queries</vt:lpstr>
      <vt:lpstr>Slide 208</vt:lpstr>
      <vt:lpstr>Slide 209</vt:lpstr>
      <vt:lpstr>Slide 210</vt:lpstr>
      <vt:lpstr>CSS Frameworks</vt:lpstr>
      <vt:lpstr>Slide 212</vt:lpstr>
      <vt:lpstr>Slide 213</vt:lpstr>
      <vt:lpstr>Slide 214</vt:lpstr>
      <vt:lpstr>Slide 215</vt:lpstr>
      <vt:lpstr>Slide 216</vt:lpstr>
      <vt:lpstr>Slide 217</vt:lpstr>
      <vt:lpstr>Slide 218</vt:lpstr>
      <vt:lpstr>Slide 219</vt:lpstr>
      <vt:lpstr>CSS Preprocessors</vt:lpstr>
      <vt:lpstr>Slide 221</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CSS</dc:title>
  <dc:creator>Dell</dc:creator>
  <cp:lastModifiedBy>BTP</cp:lastModifiedBy>
  <cp:revision>134</cp:revision>
  <dcterms:created xsi:type="dcterms:W3CDTF">2023-04-09T13:38:19Z</dcterms:created>
  <dcterms:modified xsi:type="dcterms:W3CDTF">2023-04-10T11:58:08Z</dcterms:modified>
</cp:coreProperties>
</file>